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6858000" cx="12192000"/>
  <p:notesSz cx="6858000" cy="9144000"/>
  <p:embeddedFontLst>
    <p:embeddedFont>
      <p:font typeface="Source Sans Pr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SourceSansPro-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SourceSansPro-italic.fntdata"/><Relationship Id="rId21" Type="http://schemas.openxmlformats.org/officeDocument/2006/relationships/slide" Target="slides/slide17.xml"/><Relationship Id="rId65" Type="http://schemas.openxmlformats.org/officeDocument/2006/relationships/font" Target="fonts/SourceSansPro-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SourceSansPro-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64" name="Google Shape;1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Google Shape;17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8" name="Google Shape;1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1" name="Google Shape;19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 name="Google Shape;2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Google Shape;20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4" name="Google Shape;2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 name="Google Shape;2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 name="Google Shape;2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4ac551a7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4ac551a7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44ac551a7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6" name="Google Shape;23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3" name="Google Shape;24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2" name="Google Shape;25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0" name="Google Shape;26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8" name="Google Shape;26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 name="Google Shape;2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4" name="Google Shape;2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2" name="Google Shape;29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1" name="Google Shape;30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8" name="Google Shape;30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4ac551a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44ac551a7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 name="Google Shape;112;g44ac551a7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7" name="Google Shape;3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4" name="Google Shape;32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4ac551a72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4ac551a72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44ac551a72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4ac551a72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4ac551a72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44ac551a72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ac551a72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ac551a72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44ac551a72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4ac551a72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4ac551a72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44ac551a72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4ac551a72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4ac551a72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44ac551a72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4ac551a72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4ac551a72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4ac551a72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6" name="Google Shape;37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1" name="Google Shape;39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0" name="Google Shape;40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4ac551a7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44ac551a7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7" name="Google Shape;407;g44ac551a7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4ac551a72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44ac551a72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SG"/>
              <a:t>The main thing here is that O(ln n) == O(log_10 n) because change of base is just constant factor.</a:t>
            </a:r>
            <a:endParaRPr b="0" i="0" sz="1200" u="none" cap="none" strike="noStrike">
              <a:solidFill>
                <a:schemeClr val="dk1"/>
              </a:solidFill>
              <a:latin typeface="Calibri"/>
              <a:ea typeface="Calibri"/>
              <a:cs typeface="Calibri"/>
              <a:sym typeface="Calibri"/>
            </a:endParaRPr>
          </a:p>
        </p:txBody>
      </p:sp>
      <p:sp>
        <p:nvSpPr>
          <p:cNvPr id="414" name="Google Shape;414;g44ac551a72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2" name="Google Shape;42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1" name="Google Shape;43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8" name="Google Shape;43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5" name="Google Shape;44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2" name="Google Shape;45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9" name="Google Shape;45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7" name="Google Shape;12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6" name="Google Shape;46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4ac551a72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4ac551a72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44ac551a72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4ac551a7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4ac551a72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44ac551a72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4ac551a7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4ac551a72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44ac551a72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4ac551a72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4ac551a72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44ac551a72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4ac551a72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4ac551a72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44ac551a72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4ac551a72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4ac551a72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44ac551a72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4ac551a72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4ac551a72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44ac551a72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4ac551a72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4ac551a72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44ac551a72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3" name="Google Shape;53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When the pre-processor encounters a directive, it reads the file specified and writes it to where the line #include occurs. </a:t>
            </a:r>
            <a:endParaRPr/>
          </a:p>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Any C preprocessor directive in the included file is recursively processed.</a:t>
            </a:r>
            <a:endParaRPr b="0" i="0" sz="1200" u="none" cap="none" strike="noStrike">
              <a:solidFill>
                <a:schemeClr val="dk1"/>
              </a:solidFill>
              <a:latin typeface="Calibri"/>
              <a:ea typeface="Calibri"/>
              <a:cs typeface="Calibri"/>
              <a:sym typeface="Calibri"/>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Why not CTRL + F to replace a constant? Think about what if you use the constant 21 to represent an age limit and also a date in your code? In this case if you want to change one but not the other, for example age limit, you will have to step through every 21 found and decide whether to replace.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SG" sz="1200" u="none" cap="none" strike="noStrike">
                <a:solidFill>
                  <a:schemeClr val="dk1"/>
                </a:solidFill>
                <a:latin typeface="Calibri"/>
                <a:ea typeface="Calibri"/>
                <a:cs typeface="Calibri"/>
                <a:sym typeface="Calibri"/>
              </a:rPr>
              <a:t>Why not use a variable? Variables can be changed and there is no guarantee it won’t be modified.</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SG" sz="1200" u="none" cap="none" strike="noStrike">
                <a:solidFill>
                  <a:schemeClr val="dk1"/>
                </a:solidFill>
                <a:latin typeface="Calibri"/>
                <a:ea typeface="Calibri"/>
                <a:cs typeface="Calibri"/>
                <a:sym typeface="Calibri"/>
              </a:rPr>
              <a:t>A block of code that is given an identifying name and is substituted and expanded during pre-processing.</a:t>
            </a:r>
            <a:endParaRPr/>
          </a:p>
        </p:txBody>
      </p:sp>
      <p:sp>
        <p:nvSpPr>
          <p:cNvPr id="157" name="Google Shape;15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F2F2F2"/>
        </a:solidFill>
      </p:bgPr>
    </p:bg>
    <p:spTree>
      <p:nvGrpSpPr>
        <p:cNvPr id="17" name="Shape 17"/>
        <p:cNvGrpSpPr/>
        <p:nvPr/>
      </p:nvGrpSpPr>
      <p:grpSpPr>
        <a:xfrm>
          <a:off x="0" y="0"/>
          <a:ext cx="0" cy="0"/>
          <a:chOff x="0" y="0"/>
          <a:chExt cx="0" cy="0"/>
        </a:xfrm>
      </p:grpSpPr>
      <p:sp>
        <p:nvSpPr>
          <p:cNvPr id="18" name="Google Shape;18;p2"/>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lstStyle>
            <a:lvl1pPr lvl="0" marR="0" rtl="0" algn="ctr">
              <a:lnSpc>
                <a:spcPct val="89000"/>
              </a:lnSpc>
              <a:spcBef>
                <a:spcPts val="0"/>
              </a:spcBef>
              <a:spcAft>
                <a:spcPts val="0"/>
              </a:spcAft>
              <a:buClr>
                <a:schemeClr val="dk2"/>
              </a:buClr>
              <a:buSzPts val="7200"/>
              <a:buFont typeface="Source Sans Pro"/>
              <a:buNone/>
              <a:defRPr b="0" i="0" sz="72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 name="Google Shape;19;p2"/>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lstStyle>
            <a:lvl1pPr lvl="0" marR="0" rtl="0" algn="ctr">
              <a:lnSpc>
                <a:spcPct val="112000"/>
              </a:lnSpc>
              <a:spcBef>
                <a:spcPts val="0"/>
              </a:spcBef>
              <a:spcAft>
                <a:spcPts val="0"/>
              </a:spcAft>
              <a:buClr>
                <a:schemeClr val="dk2"/>
              </a:buClr>
              <a:buSzPts val="2300"/>
              <a:buFont typeface="Source Sans Pro"/>
              <a:buNone/>
              <a:defRPr b="0" i="0" sz="2300" u="none" cap="none" strike="noStrike">
                <a:solidFill>
                  <a:schemeClr val="dk2"/>
                </a:solidFill>
                <a:latin typeface="Source Sans Pro"/>
                <a:ea typeface="Source Sans Pro"/>
                <a:cs typeface="Source Sans Pro"/>
                <a:sym typeface="Source Sans Pro"/>
              </a:defRPr>
            </a:lvl1pPr>
            <a:lvl2pPr lvl="1" marR="0" rtl="0" algn="ctr">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ctr">
              <a:lnSpc>
                <a:spcPct val="94000"/>
              </a:lnSpc>
              <a:spcBef>
                <a:spcPts val="500"/>
              </a:spcBef>
              <a:spcAft>
                <a:spcPts val="0"/>
              </a:spcAft>
              <a:buClr>
                <a:schemeClr val="dk2"/>
              </a:buClr>
              <a:buSzPts val="1800"/>
              <a:buFont typeface="Source Sans Pro"/>
              <a:buNone/>
              <a:defRPr b="0" i="0" sz="1800" u="none" cap="none" strike="noStrike">
                <a:solidFill>
                  <a:schemeClr val="dk2"/>
                </a:solidFill>
                <a:latin typeface="Source Sans Pro"/>
                <a:ea typeface="Source Sans Pro"/>
                <a:cs typeface="Source Sans Pro"/>
                <a:sym typeface="Source Sans Pro"/>
              </a:defRPr>
            </a:lvl3pPr>
            <a:lvl4pPr lvl="3"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4pPr>
            <a:lvl5pPr lvl="4"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5pPr>
            <a:lvl6pPr lvl="5"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6pPr>
            <a:lvl7pPr lvl="6"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7pPr>
            <a:lvl8pPr lvl="7"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8pPr>
            <a:lvl9pPr lvl="8" marR="0" rtl="0" algn="ctr">
              <a:lnSpc>
                <a:spcPct val="94000"/>
              </a:lnSpc>
              <a:spcBef>
                <a:spcPts val="500"/>
              </a:spcBef>
              <a:spcAft>
                <a:spcPts val="20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9pPr>
          </a:lstStyle>
          <a:p/>
        </p:txBody>
      </p:sp>
      <p:sp>
        <p:nvSpPr>
          <p:cNvPr id="20" name="Google Shape;20;p2"/>
          <p:cNvSpPr txBox="1"/>
          <p:nvPr>
            <p:ph idx="10" type="dt"/>
          </p:nvPr>
        </p:nvSpPr>
        <p:spPr>
          <a:xfrm>
            <a:off x="752858" y="6453386"/>
            <a:ext cx="16080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1" name="Google Shape;21;p2"/>
          <p:cNvSpPr txBox="1"/>
          <p:nvPr>
            <p:ph idx="11" type="ftr"/>
          </p:nvPr>
        </p:nvSpPr>
        <p:spPr>
          <a:xfrm>
            <a:off x="2584054" y="6453386"/>
            <a:ext cx="7023300" cy="4047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2" name="Google Shape;22;p2"/>
          <p:cNvSpPr txBox="1"/>
          <p:nvPr>
            <p:ph idx="12" type="sldNum"/>
          </p:nvPr>
        </p:nvSpPr>
        <p:spPr>
          <a:xfrm>
            <a:off x="9830683"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grpSp>
        <p:nvGrpSpPr>
          <p:cNvPr id="23" name="Google Shape;23;p2"/>
          <p:cNvGrpSpPr/>
          <p:nvPr/>
        </p:nvGrpSpPr>
        <p:grpSpPr>
          <a:xfrm>
            <a:off x="752846" y="744457"/>
            <a:ext cx="10674141" cy="5349695"/>
            <a:chOff x="752846" y="744457"/>
            <a:chExt cx="10674141" cy="5349695"/>
          </a:xfrm>
        </p:grpSpPr>
        <p:sp>
          <p:nvSpPr>
            <p:cNvPr id="24" name="Google Shape;24;p2"/>
            <p:cNvSpPr/>
            <p:nvPr/>
          </p:nvSpPr>
          <p:spPr>
            <a:xfrm>
              <a:off x="8151962" y="1685652"/>
              <a:ext cx="3275025" cy="440850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5" name="Google Shape;25;p2"/>
            <p:cNvSpPr/>
            <p:nvPr/>
          </p:nvSpPr>
          <p:spPr>
            <a:xfrm rot="10800000">
              <a:off x="752846" y="744457"/>
              <a:ext cx="3275680" cy="4408500"/>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4" name="Google Shape;84;p11"/>
          <p:cNvSpPr txBox="1"/>
          <p:nvPr>
            <p:ph idx="1" type="body"/>
          </p:nvPr>
        </p:nvSpPr>
        <p:spPr>
          <a:xfrm rot="5400000">
            <a:off x="4386300" y="-719175"/>
            <a:ext cx="3571800" cy="96012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5" name="Google Shape;85;p11"/>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6" name="Google Shape;86;p11"/>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7" name="Google Shape;87;p11"/>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2"/>
          <p:cNvSpPr txBox="1"/>
          <p:nvPr>
            <p:ph type="title"/>
          </p:nvPr>
        </p:nvSpPr>
        <p:spPr>
          <a:xfrm rot="5400000">
            <a:off x="7757927" y="2462856"/>
            <a:ext cx="5243100" cy="15657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12"/>
          <p:cNvSpPr txBox="1"/>
          <p:nvPr>
            <p:ph idx="1" type="body"/>
          </p:nvPr>
        </p:nvSpPr>
        <p:spPr>
          <a:xfrm rot="5400000">
            <a:off x="2839941" y="-844044"/>
            <a:ext cx="5243100" cy="81795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91" name="Google Shape;91;p12"/>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2" name="Google Shape;92;p12"/>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3" name="Google Shape;93;p12"/>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rgbClr val="0070C0"/>
              </a:buClr>
              <a:buSzPts val="4400"/>
              <a:buFont typeface="Source Sans Pro"/>
              <a:buNone/>
              <a:defRPr b="1" i="0" sz="4400" u="none" cap="none" strike="noStrike">
                <a:solidFill>
                  <a:srgbClr val="0070C0"/>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3"/>
          <p:cNvSpPr txBox="1"/>
          <p:nvPr>
            <p:ph idx="1" type="body"/>
          </p:nvPr>
        </p:nvSpPr>
        <p:spPr>
          <a:xfrm>
            <a:off x="1371600" y="1923068"/>
            <a:ext cx="9601200" cy="3944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29" name="Google Shape;29;p3"/>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30" name="Google Shape;30;p3"/>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31" name="Google Shape;31;p3"/>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dk2"/>
        </a:solidFill>
      </p:bgPr>
    </p:bg>
    <p:spTree>
      <p:nvGrpSpPr>
        <p:cNvPr id="32" name="Shape 32"/>
        <p:cNvGrpSpPr/>
        <p:nvPr/>
      </p:nvGrpSpPr>
      <p:grpSpPr>
        <a:xfrm>
          <a:off x="0" y="0"/>
          <a:ext cx="0" cy="0"/>
          <a:chOff x="0" y="0"/>
          <a:chExt cx="0" cy="0"/>
        </a:xfrm>
      </p:grpSpPr>
      <p:sp>
        <p:nvSpPr>
          <p:cNvPr id="33" name="Google Shape;33;p4"/>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lstStyle>
            <a:lvl1pPr lvl="0" marR="0" rtl="0" algn="r">
              <a:lnSpc>
                <a:spcPct val="89000"/>
              </a:lnSpc>
              <a:spcBef>
                <a:spcPts val="0"/>
              </a:spcBef>
              <a:spcAft>
                <a:spcPts val="0"/>
              </a:spcAft>
              <a:buClr>
                <a:schemeClr val="lt2"/>
              </a:buClr>
              <a:buSzPts val="7200"/>
              <a:buFont typeface="Source Sans Pro"/>
              <a:buNone/>
              <a:defRPr b="0" i="0" sz="7200" u="none" cap="none" strike="noStrike">
                <a:solidFill>
                  <a:schemeClr val="lt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4"/>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lstStyle>
            <a:lvl1pPr indent="-228600" lvl="0" marL="457200" marR="0" rtl="0" algn="r">
              <a:lnSpc>
                <a:spcPct val="112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lt1"/>
              </a:buClr>
              <a:buSzPts val="2000"/>
              <a:buFont typeface="Source Sans Pro"/>
              <a:buNone/>
              <a:defRPr b="0" i="1"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lt1"/>
              </a:buClr>
              <a:buSzPts val="18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9pPr>
          </a:lstStyle>
          <a:p/>
        </p:txBody>
      </p:sp>
      <p:sp>
        <p:nvSpPr>
          <p:cNvPr id="35" name="Google Shape;35;p4"/>
          <p:cNvSpPr txBox="1"/>
          <p:nvPr>
            <p:ph idx="10" type="dt"/>
          </p:nvPr>
        </p:nvSpPr>
        <p:spPr>
          <a:xfrm>
            <a:off x="738908" y="6453386"/>
            <a:ext cx="16224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6" name="Google Shape;36;p4"/>
          <p:cNvSpPr txBox="1"/>
          <p:nvPr>
            <p:ph idx="11" type="ftr"/>
          </p:nvPr>
        </p:nvSpPr>
        <p:spPr>
          <a:xfrm>
            <a:off x="2584312" y="6453386"/>
            <a:ext cx="7023300" cy="4047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7" name="Google Shape;37;p4"/>
          <p:cNvSpPr txBox="1"/>
          <p:nvPr>
            <p:ph idx="12" type="sldNum"/>
          </p:nvPr>
        </p:nvSpPr>
        <p:spPr>
          <a:xfrm>
            <a:off x="9830683"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2"/>
                </a:solidFill>
                <a:latin typeface="Source Sans Pro"/>
                <a:ea typeface="Source Sans Pro"/>
                <a:cs typeface="Source Sans Pro"/>
                <a:sym typeface="Source Sans Pro"/>
              </a:defRPr>
            </a:lvl1pPr>
            <a:lvl2pPr indent="0" lvl="1" marL="0" marR="0" rtl="0" algn="r">
              <a:spcBef>
                <a:spcPts val="0"/>
              </a:spcBef>
              <a:buNone/>
              <a:defRPr sz="1200">
                <a:solidFill>
                  <a:schemeClr val="lt2"/>
                </a:solidFill>
                <a:latin typeface="Source Sans Pro"/>
                <a:ea typeface="Source Sans Pro"/>
                <a:cs typeface="Source Sans Pro"/>
                <a:sym typeface="Source Sans Pro"/>
              </a:defRPr>
            </a:lvl2pPr>
            <a:lvl3pPr indent="0" lvl="2" marL="0" marR="0" rtl="0" algn="r">
              <a:spcBef>
                <a:spcPts val="0"/>
              </a:spcBef>
              <a:buNone/>
              <a:defRPr sz="1200">
                <a:solidFill>
                  <a:schemeClr val="lt2"/>
                </a:solidFill>
                <a:latin typeface="Source Sans Pro"/>
                <a:ea typeface="Source Sans Pro"/>
                <a:cs typeface="Source Sans Pro"/>
                <a:sym typeface="Source Sans Pro"/>
              </a:defRPr>
            </a:lvl3pPr>
            <a:lvl4pPr indent="0" lvl="3" marL="0" marR="0" rtl="0" algn="r">
              <a:spcBef>
                <a:spcPts val="0"/>
              </a:spcBef>
              <a:buNone/>
              <a:defRPr sz="1200">
                <a:solidFill>
                  <a:schemeClr val="lt2"/>
                </a:solidFill>
                <a:latin typeface="Source Sans Pro"/>
                <a:ea typeface="Source Sans Pro"/>
                <a:cs typeface="Source Sans Pro"/>
                <a:sym typeface="Source Sans Pro"/>
              </a:defRPr>
            </a:lvl4pPr>
            <a:lvl5pPr indent="0" lvl="4" marL="0" marR="0" rtl="0" algn="r">
              <a:spcBef>
                <a:spcPts val="0"/>
              </a:spcBef>
              <a:buNone/>
              <a:defRPr sz="1200">
                <a:solidFill>
                  <a:schemeClr val="lt2"/>
                </a:solidFill>
                <a:latin typeface="Source Sans Pro"/>
                <a:ea typeface="Source Sans Pro"/>
                <a:cs typeface="Source Sans Pro"/>
                <a:sym typeface="Source Sans Pro"/>
              </a:defRPr>
            </a:lvl5pPr>
            <a:lvl6pPr indent="0" lvl="5" marL="0" marR="0" rtl="0" algn="r">
              <a:spcBef>
                <a:spcPts val="0"/>
              </a:spcBef>
              <a:buNone/>
              <a:defRPr sz="1200">
                <a:solidFill>
                  <a:schemeClr val="lt2"/>
                </a:solidFill>
                <a:latin typeface="Source Sans Pro"/>
                <a:ea typeface="Source Sans Pro"/>
                <a:cs typeface="Source Sans Pro"/>
                <a:sym typeface="Source Sans Pro"/>
              </a:defRPr>
            </a:lvl6pPr>
            <a:lvl7pPr indent="0" lvl="6" marL="0" marR="0" rtl="0" algn="r">
              <a:spcBef>
                <a:spcPts val="0"/>
              </a:spcBef>
              <a:buNone/>
              <a:defRPr sz="1200">
                <a:solidFill>
                  <a:schemeClr val="lt2"/>
                </a:solidFill>
                <a:latin typeface="Source Sans Pro"/>
                <a:ea typeface="Source Sans Pro"/>
                <a:cs typeface="Source Sans Pro"/>
                <a:sym typeface="Source Sans Pro"/>
              </a:defRPr>
            </a:lvl7pPr>
            <a:lvl8pPr indent="0" lvl="7" marL="0" marR="0" rtl="0" algn="r">
              <a:spcBef>
                <a:spcPts val="0"/>
              </a:spcBef>
              <a:buNone/>
              <a:defRPr sz="1200">
                <a:solidFill>
                  <a:schemeClr val="lt2"/>
                </a:solidFill>
                <a:latin typeface="Source Sans Pro"/>
                <a:ea typeface="Source Sans Pro"/>
                <a:cs typeface="Source Sans Pro"/>
                <a:sym typeface="Source Sans Pro"/>
              </a:defRPr>
            </a:lvl8pPr>
            <a:lvl9pPr indent="0" lvl="8" marL="0" marR="0" rtl="0" algn="r">
              <a:spcBef>
                <a:spcPts val="0"/>
              </a:spcBef>
              <a:buNone/>
              <a:defRPr sz="12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38" name="Google Shape;38;p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1" name="Google Shape;41;p5"/>
          <p:cNvSpPr txBox="1"/>
          <p:nvPr>
            <p:ph idx="1" type="body"/>
          </p:nvPr>
        </p:nvSpPr>
        <p:spPr>
          <a:xfrm>
            <a:off x="1371600" y="2285999"/>
            <a:ext cx="44478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2" name="Google Shape;42;p5"/>
          <p:cNvSpPr txBox="1"/>
          <p:nvPr>
            <p:ph idx="2" type="body"/>
          </p:nvPr>
        </p:nvSpPr>
        <p:spPr>
          <a:xfrm>
            <a:off x="6525403" y="2285999"/>
            <a:ext cx="44478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3" name="Google Shape;43;p5"/>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4" name="Google Shape;44;p5"/>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5" name="Google Shape;45;p5"/>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8" name="Google Shape;48;p6"/>
          <p:cNvSpPr txBox="1"/>
          <p:nvPr>
            <p:ph idx="1" type="body"/>
          </p:nvPr>
        </p:nvSpPr>
        <p:spPr>
          <a:xfrm>
            <a:off x="1371600" y="2340864"/>
            <a:ext cx="4443900" cy="823800"/>
          </a:xfrm>
          <a:prstGeom prst="rect">
            <a:avLst/>
          </a:prstGeom>
          <a:noFill/>
          <a:ln>
            <a:noFill/>
          </a:ln>
        </p:spPr>
        <p:txBody>
          <a:bodyPr anchorCtr="0" anchor="b" bIns="45700" lIns="91425" spcFirstLastPara="1" rIns="91425" wrap="square" tIns="45700"/>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9" name="Google Shape;49;p6"/>
          <p:cNvSpPr txBox="1"/>
          <p:nvPr>
            <p:ph idx="2" type="body"/>
          </p:nvPr>
        </p:nvSpPr>
        <p:spPr>
          <a:xfrm>
            <a:off x="1371600" y="3305207"/>
            <a:ext cx="4443900" cy="25623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0" name="Google Shape;50;p6"/>
          <p:cNvSpPr txBox="1"/>
          <p:nvPr>
            <p:ph idx="3" type="body"/>
          </p:nvPr>
        </p:nvSpPr>
        <p:spPr>
          <a:xfrm>
            <a:off x="6525014" y="2340864"/>
            <a:ext cx="4443900" cy="823800"/>
          </a:xfrm>
          <a:prstGeom prst="rect">
            <a:avLst/>
          </a:prstGeom>
          <a:noFill/>
          <a:ln>
            <a:noFill/>
          </a:ln>
        </p:spPr>
        <p:txBody>
          <a:bodyPr anchorCtr="0" anchor="b" bIns="45700" lIns="91425" spcFirstLastPara="1" rIns="91425" wrap="square" tIns="45700"/>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51" name="Google Shape;51;p6"/>
          <p:cNvSpPr txBox="1"/>
          <p:nvPr>
            <p:ph idx="4" type="body"/>
          </p:nvPr>
        </p:nvSpPr>
        <p:spPr>
          <a:xfrm>
            <a:off x="6525014" y="3305207"/>
            <a:ext cx="4443900" cy="25623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2" name="Google Shape;52;p6"/>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3" name="Google Shape;53;p6"/>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4" name="Google Shape;54;p6"/>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7" name="Google Shape;57;p7"/>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8" name="Google Shape;58;p7"/>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9" name="Google Shape;59;p7"/>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2" name="Google Shape;62;p8"/>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3" name="Google Shape;63;p8"/>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4" name="Shape 64"/>
        <p:cNvGrpSpPr/>
        <p:nvPr/>
      </p:nvGrpSpPr>
      <p:grpSpPr>
        <a:xfrm>
          <a:off x="0" y="0"/>
          <a:ext cx="0" cy="0"/>
          <a:chOff x="0" y="0"/>
          <a:chExt cx="0" cy="0"/>
        </a:xfrm>
      </p:grpSpPr>
      <p:sp>
        <p:nvSpPr>
          <p:cNvPr id="65" name="Google Shape;65;p9" title="Background Shape"/>
          <p:cNvSpPr/>
          <p:nvPr/>
        </p:nvSpPr>
        <p:spPr>
          <a:xfrm>
            <a:off x="0" y="376"/>
            <a:ext cx="5303400" cy="685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type="title"/>
          </p:nvPr>
        </p:nvSpPr>
        <p:spPr>
          <a:xfrm>
            <a:off x="723900" y="685800"/>
            <a:ext cx="3855600" cy="2157900"/>
          </a:xfrm>
          <a:prstGeom prst="rect">
            <a:avLst/>
          </a:prstGeom>
          <a:noFill/>
          <a:ln>
            <a:noFill/>
          </a:ln>
        </p:spPr>
        <p:txBody>
          <a:bodyPr anchorCtr="0" anchor="t" bIns="45700" lIns="91425" spcFirstLastPara="1" rIns="91425" wrap="square" tIns="45700"/>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7" name="Google Shape;67;p9"/>
          <p:cNvSpPr txBox="1"/>
          <p:nvPr>
            <p:ph idx="1" type="body"/>
          </p:nvPr>
        </p:nvSpPr>
        <p:spPr>
          <a:xfrm>
            <a:off x="6256020" y="685801"/>
            <a:ext cx="5212200" cy="5175300"/>
          </a:xfrm>
          <a:prstGeom prst="rect">
            <a:avLst/>
          </a:prstGeom>
          <a:noFill/>
          <a:ln>
            <a:noFill/>
          </a:ln>
        </p:spPr>
        <p:txBody>
          <a:bodyPr anchorCtr="0" anchor="t" bIns="45700" lIns="91425" spcFirstLastPara="1" rIns="91425" wrap="square" tIns="45700"/>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30200" lvl="6" marL="32004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7pPr>
            <a:lvl8pPr indent="-330200" lvl="7" marL="36576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8pPr>
            <a:lvl9pPr indent="-330200" lvl="8" marL="4114800" marR="0" rtl="0" algn="l">
              <a:lnSpc>
                <a:spcPct val="94000"/>
              </a:lnSpc>
              <a:spcBef>
                <a:spcPts val="500"/>
              </a:spcBef>
              <a:spcAft>
                <a:spcPts val="20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9pPr>
          </a:lstStyle>
          <a:p/>
        </p:txBody>
      </p:sp>
      <p:sp>
        <p:nvSpPr>
          <p:cNvPr id="68" name="Google Shape;68;p9"/>
          <p:cNvSpPr txBox="1"/>
          <p:nvPr>
            <p:ph idx="2" type="body"/>
          </p:nvPr>
        </p:nvSpPr>
        <p:spPr>
          <a:xfrm>
            <a:off x="723900" y="2856344"/>
            <a:ext cx="3855600" cy="3011100"/>
          </a:xfrm>
          <a:prstGeom prst="rect">
            <a:avLst/>
          </a:prstGeom>
          <a:noFill/>
          <a:ln>
            <a:noFill/>
          </a:ln>
        </p:spPr>
        <p:txBody>
          <a:bodyPr anchorCtr="0" anchor="t" bIns="45700" lIns="91425" spcFirstLastPara="1" rIns="91425" wrap="square" tIns="45700"/>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69" name="Google Shape;69;p9"/>
          <p:cNvSpPr txBox="1"/>
          <p:nvPr>
            <p:ph idx="10" type="dt"/>
          </p:nvPr>
        </p:nvSpPr>
        <p:spPr>
          <a:xfrm>
            <a:off x="72390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0" name="Google Shape;70;p9"/>
          <p:cNvSpPr txBox="1"/>
          <p:nvPr>
            <p:ph idx="11" type="ftr"/>
          </p:nvPr>
        </p:nvSpPr>
        <p:spPr>
          <a:xfrm>
            <a:off x="2205945" y="6453386"/>
            <a:ext cx="23736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1" name="Google Shape;71;p9"/>
          <p:cNvSpPr txBox="1"/>
          <p:nvPr>
            <p:ph idx="12" type="sldNum"/>
          </p:nvPr>
        </p:nvSpPr>
        <p:spPr>
          <a:xfrm>
            <a:off x="9883140"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72" name="Google Shape;72;p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3" name="Shape 73"/>
        <p:cNvGrpSpPr/>
        <p:nvPr/>
      </p:nvGrpSpPr>
      <p:grpSpPr>
        <a:xfrm>
          <a:off x="0" y="0"/>
          <a:ext cx="0" cy="0"/>
          <a:chOff x="0" y="0"/>
          <a:chExt cx="0" cy="0"/>
        </a:xfrm>
      </p:grpSpPr>
      <p:sp>
        <p:nvSpPr>
          <p:cNvPr id="74" name="Google Shape;74;p10" title="Background Shape"/>
          <p:cNvSpPr/>
          <p:nvPr/>
        </p:nvSpPr>
        <p:spPr>
          <a:xfrm>
            <a:off x="0" y="376"/>
            <a:ext cx="5303400" cy="685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type="title"/>
          </p:nvPr>
        </p:nvSpPr>
        <p:spPr>
          <a:xfrm>
            <a:off x="723900" y="685800"/>
            <a:ext cx="3855600" cy="2157900"/>
          </a:xfrm>
          <a:prstGeom prst="rect">
            <a:avLst/>
          </a:prstGeom>
          <a:noFill/>
          <a:ln>
            <a:noFill/>
          </a:ln>
        </p:spPr>
        <p:txBody>
          <a:bodyPr anchorCtr="0" anchor="t" bIns="45700" lIns="91425" spcFirstLastPara="1" rIns="91425" wrap="square" tIns="45700"/>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0"/>
          <p:cNvSpPr/>
          <p:nvPr>
            <p:ph idx="2" type="pic"/>
          </p:nvPr>
        </p:nvSpPr>
        <p:spPr>
          <a:xfrm>
            <a:off x="5532120" y="0"/>
            <a:ext cx="6660000" cy="6858000"/>
          </a:xfrm>
          <a:prstGeom prst="rect">
            <a:avLst/>
          </a:prstGeom>
          <a:noFill/>
          <a:ln>
            <a:noFill/>
          </a:ln>
        </p:spPr>
        <p:txBody>
          <a:bodyPr anchorCtr="0" anchor="t" bIns="45700" lIns="91425" spcFirstLastPara="1" rIns="91425" wrap="square" tIns="45700"/>
          <a:lstStyle>
            <a:lvl1pPr lvl="0" marR="0" rtl="0" algn="l">
              <a:lnSpc>
                <a:spcPct val="94000"/>
              </a:lnSpc>
              <a:spcBef>
                <a:spcPts val="10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1pPr>
            <a:lvl2pPr lvl="1"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3pPr>
            <a:lvl4pPr lvl="3"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4pPr>
            <a:lvl5pPr lvl="4"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5pPr>
            <a:lvl6pPr lvl="5"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6pPr>
            <a:lvl7pPr lvl="6"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7pPr>
            <a:lvl8pPr lvl="7"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8pPr>
            <a:lvl9pPr lvl="8" marR="0" rtl="0" algn="l">
              <a:lnSpc>
                <a:spcPct val="94000"/>
              </a:lnSpc>
              <a:spcBef>
                <a:spcPts val="500"/>
              </a:spcBef>
              <a:spcAft>
                <a:spcPts val="20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9pPr>
          </a:lstStyle>
          <a:p/>
        </p:txBody>
      </p:sp>
      <p:sp>
        <p:nvSpPr>
          <p:cNvPr id="77" name="Google Shape;77;p10"/>
          <p:cNvSpPr txBox="1"/>
          <p:nvPr>
            <p:ph idx="1" type="body"/>
          </p:nvPr>
        </p:nvSpPr>
        <p:spPr>
          <a:xfrm>
            <a:off x="723900" y="2855968"/>
            <a:ext cx="3855600" cy="3011400"/>
          </a:xfrm>
          <a:prstGeom prst="rect">
            <a:avLst/>
          </a:prstGeom>
          <a:noFill/>
          <a:ln>
            <a:noFill/>
          </a:ln>
        </p:spPr>
        <p:txBody>
          <a:bodyPr anchorCtr="0" anchor="t" bIns="45700" lIns="91425" spcFirstLastPara="1" rIns="91425" wrap="square" tIns="45700"/>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78" name="Google Shape;78;p10"/>
          <p:cNvSpPr txBox="1"/>
          <p:nvPr>
            <p:ph idx="10" type="dt"/>
          </p:nvPr>
        </p:nvSpPr>
        <p:spPr>
          <a:xfrm>
            <a:off x="72390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9" name="Google Shape;79;p10"/>
          <p:cNvSpPr txBox="1"/>
          <p:nvPr>
            <p:ph idx="11" type="ftr"/>
          </p:nvPr>
        </p:nvSpPr>
        <p:spPr>
          <a:xfrm>
            <a:off x="2205945" y="6453386"/>
            <a:ext cx="23736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0" name="Google Shape;80;p10"/>
          <p:cNvSpPr txBox="1"/>
          <p:nvPr>
            <p:ph idx="12" type="sldNum"/>
          </p:nvPr>
        </p:nvSpPr>
        <p:spPr>
          <a:xfrm>
            <a:off x="9883140"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2"/>
                </a:solidFill>
                <a:latin typeface="Source Sans Pro"/>
                <a:ea typeface="Source Sans Pro"/>
                <a:cs typeface="Source Sans Pro"/>
                <a:sym typeface="Source Sans Pro"/>
              </a:defRPr>
            </a:lvl1pPr>
            <a:lvl2pPr indent="0" lvl="1" marL="0" marR="0" rtl="0" algn="r">
              <a:spcBef>
                <a:spcPts val="0"/>
              </a:spcBef>
              <a:buNone/>
              <a:defRPr sz="1200">
                <a:solidFill>
                  <a:schemeClr val="dk2"/>
                </a:solidFill>
                <a:latin typeface="Source Sans Pro"/>
                <a:ea typeface="Source Sans Pro"/>
                <a:cs typeface="Source Sans Pro"/>
                <a:sym typeface="Source Sans Pro"/>
              </a:defRPr>
            </a:lvl2pPr>
            <a:lvl3pPr indent="0" lvl="2" marL="0" marR="0" rtl="0" algn="r">
              <a:spcBef>
                <a:spcPts val="0"/>
              </a:spcBef>
              <a:buNone/>
              <a:defRPr sz="1200">
                <a:solidFill>
                  <a:schemeClr val="dk2"/>
                </a:solidFill>
                <a:latin typeface="Source Sans Pro"/>
                <a:ea typeface="Source Sans Pro"/>
                <a:cs typeface="Source Sans Pro"/>
                <a:sym typeface="Source Sans Pro"/>
              </a:defRPr>
            </a:lvl3pPr>
            <a:lvl4pPr indent="0" lvl="3" marL="0" marR="0" rtl="0" algn="r">
              <a:spcBef>
                <a:spcPts val="0"/>
              </a:spcBef>
              <a:buNone/>
              <a:defRPr sz="1200">
                <a:solidFill>
                  <a:schemeClr val="dk2"/>
                </a:solidFill>
                <a:latin typeface="Source Sans Pro"/>
                <a:ea typeface="Source Sans Pro"/>
                <a:cs typeface="Source Sans Pro"/>
                <a:sym typeface="Source Sans Pro"/>
              </a:defRPr>
            </a:lvl4pPr>
            <a:lvl5pPr indent="0" lvl="4" marL="0" marR="0" rtl="0" algn="r">
              <a:spcBef>
                <a:spcPts val="0"/>
              </a:spcBef>
              <a:buNone/>
              <a:defRPr sz="1200">
                <a:solidFill>
                  <a:schemeClr val="dk2"/>
                </a:solidFill>
                <a:latin typeface="Source Sans Pro"/>
                <a:ea typeface="Source Sans Pro"/>
                <a:cs typeface="Source Sans Pro"/>
                <a:sym typeface="Source Sans Pro"/>
              </a:defRPr>
            </a:lvl5pPr>
            <a:lvl6pPr indent="0" lvl="5" marL="0" marR="0" rtl="0" algn="r">
              <a:spcBef>
                <a:spcPts val="0"/>
              </a:spcBef>
              <a:buNone/>
              <a:defRPr sz="1200">
                <a:solidFill>
                  <a:schemeClr val="dk2"/>
                </a:solidFill>
                <a:latin typeface="Source Sans Pro"/>
                <a:ea typeface="Source Sans Pro"/>
                <a:cs typeface="Source Sans Pro"/>
                <a:sym typeface="Source Sans Pro"/>
              </a:defRPr>
            </a:lvl6pPr>
            <a:lvl7pPr indent="0" lvl="6" marL="0" marR="0" rtl="0" algn="r">
              <a:spcBef>
                <a:spcPts val="0"/>
              </a:spcBef>
              <a:buNone/>
              <a:defRPr sz="1200">
                <a:solidFill>
                  <a:schemeClr val="dk2"/>
                </a:solidFill>
                <a:latin typeface="Source Sans Pro"/>
                <a:ea typeface="Source Sans Pro"/>
                <a:cs typeface="Source Sans Pro"/>
                <a:sym typeface="Source Sans Pro"/>
              </a:defRPr>
            </a:lvl7pPr>
            <a:lvl8pPr indent="0" lvl="7" marL="0" marR="0" rtl="0" algn="r">
              <a:spcBef>
                <a:spcPts val="0"/>
              </a:spcBef>
              <a:buNone/>
              <a:defRPr sz="1200">
                <a:solidFill>
                  <a:schemeClr val="dk2"/>
                </a:solidFill>
                <a:latin typeface="Source Sans Pro"/>
                <a:ea typeface="Source Sans Pro"/>
                <a:cs typeface="Source Sans Pro"/>
                <a:sym typeface="Source Sans Pro"/>
              </a:defRPr>
            </a:lvl8pPr>
            <a:lvl9pPr indent="0" lvl="8" marL="0" marR="0" rtl="0" algn="r">
              <a:spcBef>
                <a:spcPts val="0"/>
              </a:spcBef>
              <a:buNone/>
              <a:defRPr sz="12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81" name="Google Shape;81;p10"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lstStyle>
            <a:lvl1pPr indent="-406400" lvl="0" marL="457200" marR="0" rtl="0" algn="l">
              <a:lnSpc>
                <a:spcPct val="94000"/>
              </a:lnSpc>
              <a:spcBef>
                <a:spcPts val="1000"/>
              </a:spcBef>
              <a:spcAft>
                <a:spcPts val="0"/>
              </a:spcAft>
              <a:buClr>
                <a:schemeClr val="dk2"/>
              </a:buClr>
              <a:buSzPts val="2800"/>
              <a:buFont typeface="Source Sans Pro"/>
              <a:buChar char="■"/>
              <a:defRPr b="0" i="0" sz="2800" u="none" cap="none" strike="noStrike">
                <a:solidFill>
                  <a:schemeClr val="dk2"/>
                </a:solidFill>
                <a:latin typeface="Source Sans Pro"/>
                <a:ea typeface="Source Sans Pro"/>
                <a:cs typeface="Source Sans Pro"/>
                <a:sym typeface="Source Sans Pro"/>
              </a:defRPr>
            </a:lvl1pPr>
            <a:lvl2pPr indent="-406400" lvl="1" marL="914400" marR="0" rtl="0" algn="l">
              <a:lnSpc>
                <a:spcPct val="94000"/>
              </a:lnSpc>
              <a:spcBef>
                <a:spcPts val="500"/>
              </a:spcBef>
              <a:spcAft>
                <a:spcPts val="0"/>
              </a:spcAft>
              <a:buClr>
                <a:schemeClr val="dk2"/>
              </a:buClr>
              <a:buSzPts val="2800"/>
              <a:buFont typeface="Source Sans Pro"/>
              <a:buChar char="–"/>
              <a:defRPr b="0" i="1" sz="2800" u="none" cap="none" strike="noStrike">
                <a:solidFill>
                  <a:schemeClr val="dk2"/>
                </a:solidFill>
                <a:latin typeface="Source Sans Pro"/>
                <a:ea typeface="Source Sans Pro"/>
                <a:cs typeface="Source Sans Pro"/>
                <a:sym typeface="Source Sans Pro"/>
              </a:defRPr>
            </a:lvl2pPr>
            <a:lvl3pPr indent="-381000" lvl="2" marL="1371600" marR="0" rtl="0" algn="l">
              <a:lnSpc>
                <a:spcPct val="94000"/>
              </a:lnSpc>
              <a:spcBef>
                <a:spcPts val="50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3pPr>
            <a:lvl4pPr indent="-381000" lvl="3" marL="1828800" marR="0" rtl="0" algn="l">
              <a:lnSpc>
                <a:spcPct val="94000"/>
              </a:lnSpc>
              <a:spcBef>
                <a:spcPts val="500"/>
              </a:spcBef>
              <a:spcAft>
                <a:spcPts val="0"/>
              </a:spcAft>
              <a:buClr>
                <a:schemeClr val="dk2"/>
              </a:buClr>
              <a:buSzPts val="2400"/>
              <a:buFont typeface="Source Sans Pro"/>
              <a:buChar char="–"/>
              <a:defRPr b="0" i="1" sz="2400" u="none" cap="none" strike="noStrike">
                <a:solidFill>
                  <a:schemeClr val="dk2"/>
                </a:solidFill>
                <a:latin typeface="Source Sans Pro"/>
                <a:ea typeface="Source Sans Pro"/>
                <a:cs typeface="Source Sans Pro"/>
                <a:sym typeface="Source Sans Pro"/>
              </a:defRPr>
            </a:lvl4pPr>
            <a:lvl5pPr indent="-355600" lvl="4" marL="2286000" marR="0" rtl="0" algn="l">
              <a:lnSpc>
                <a:spcPct val="94000"/>
              </a:lnSpc>
              <a:spcBef>
                <a:spcPts val="5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2" name="Google Shape;12;p1"/>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Google Shape;13;p1"/>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Google Shape;14;p1"/>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SG"/>
              <a:t>‹#›</a:t>
            </a:fld>
            <a:endParaRPr/>
          </a:p>
        </p:txBody>
      </p:sp>
      <p:sp>
        <p:nvSpPr>
          <p:cNvPr id="15" name="Google Shape;15;p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1371600" y="259318"/>
            <a:ext cx="458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github.com/yxliang01/cs1010-fun-stuf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jaseg/lolca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yxliang01/cs1010-fun-stuff/blob/master/tutorial/08/Tut08.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github.com/yxliang01/cs1010-fun-stuff/blob/master/tutorial-slides/tut08.ppt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3"/>
          <p:cNvSpPr txBox="1"/>
          <p:nvPr>
            <p:ph type="ctrTitle"/>
          </p:nvPr>
        </p:nvSpPr>
        <p:spPr>
          <a:xfrm>
            <a:off x="1915390" y="19002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lang="en-SG" sz="4800"/>
              <a:t>Second tutorial after midterm result release</a:t>
            </a:r>
            <a:endParaRPr sz="4800"/>
          </a:p>
        </p:txBody>
      </p:sp>
      <p:sp>
        <p:nvSpPr>
          <p:cNvPr descr="Image result for gong cha nus" id="100" name="Google Shape;100;p13"/>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01" name="Google Shape;101;p13"/>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macro</a:t>
            </a:r>
            <a:endParaRPr/>
          </a:p>
        </p:txBody>
      </p:sp>
      <p:sp>
        <p:nvSpPr>
          <p:cNvPr id="167" name="Google Shape;167;p22"/>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 </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#define PI 3.1415926</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2"/>
                </a:solidFill>
                <a:latin typeface="Source Sans Pro"/>
                <a:ea typeface="Source Sans Pro"/>
                <a:cs typeface="Source Sans Pro"/>
                <a:sym typeface="Source Sans Pro"/>
              </a:rPr>
              <a:t>() { </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double</a:t>
            </a:r>
            <a:r>
              <a:rPr b="0" i="0" lang="en-SG" sz="2800" u="none" cap="none" strike="noStrike">
                <a:solidFill>
                  <a:schemeClr val="dk2"/>
                </a:solidFill>
                <a:latin typeface="Source Sans Pro"/>
                <a:ea typeface="Source Sans Pro"/>
                <a:cs typeface="Source Sans Pro"/>
                <a:sym typeface="Source Sans Pro"/>
              </a:rPr>
              <a:t> radius = </a:t>
            </a:r>
            <a:r>
              <a:rPr b="0" i="0" lang="en-SG" sz="2800" u="none" cap="none" strike="noStrike">
                <a:solidFill>
                  <a:srgbClr val="FF0000"/>
                </a:solidFill>
                <a:latin typeface="Source Sans Pro"/>
                <a:ea typeface="Source Sans Pro"/>
                <a:cs typeface="Source Sans Pro"/>
                <a:sym typeface="Source Sans Pro"/>
              </a:rPr>
              <a:t>4.0</a:t>
            </a:r>
            <a:r>
              <a:rPr b="0" i="0" lang="en-SG" sz="2800" u="none" cap="none" strike="noStrike">
                <a:solidFill>
                  <a:schemeClr val="dk2"/>
                </a:solidFill>
                <a:latin typeface="Source Sans Pro"/>
                <a:ea typeface="Source Sans Pro"/>
                <a:cs typeface="Source Sans Pro"/>
                <a:sym typeface="Source Sans Pro"/>
              </a:rPr>
              <a:t>; 	cs1010_print_double(</a:t>
            </a:r>
            <a:r>
              <a:rPr b="0" i="0" lang="en-SG" sz="2800" u="none" cap="none" strike="noStrike">
                <a:solidFill>
                  <a:srgbClr val="FF0000"/>
                </a:solidFill>
                <a:latin typeface="Source Sans Pro"/>
                <a:ea typeface="Source Sans Pro"/>
                <a:cs typeface="Source Sans Pro"/>
                <a:sym typeface="Source Sans Pro"/>
              </a:rPr>
              <a:t>3.1415926</a:t>
            </a:r>
            <a:r>
              <a:rPr b="0" i="0" lang="en-SG" sz="2800" u="none" cap="none" strike="noStrike">
                <a:solidFill>
                  <a:schemeClr val="dk2"/>
                </a:solidFill>
                <a:latin typeface="Source Sans Pro"/>
                <a:ea typeface="Source Sans Pro"/>
                <a:cs typeface="Source Sans Pro"/>
                <a:sym typeface="Source Sans Pro"/>
              </a:rPr>
              <a:t>*radius*radius</a:t>
            </a:r>
            <a:r>
              <a:rPr b="0" i="0" lang="en-SG" sz="2800" u="none" cap="none" strike="noStrike">
                <a:solidFill>
                  <a:schemeClr val="dk1"/>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endParaRPr b="0" i="0" sz="2800" u="none" cap="none" strike="noStrike">
              <a:solidFill>
                <a:schemeClr val="dk1"/>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Macro </a:t>
            </a:r>
            <a:r>
              <a:rPr b="1" i="0" lang="en-SG" sz="4400" u="sng" cap="none" strike="noStrike">
                <a:solidFill>
                  <a:srgbClr val="FF0000"/>
                </a:solidFill>
                <a:latin typeface="Source Sans Pro"/>
                <a:ea typeface="Source Sans Pro"/>
                <a:cs typeface="Source Sans Pro"/>
                <a:sym typeface="Source Sans Pro"/>
              </a:rPr>
              <a:t>warnings</a:t>
            </a:r>
            <a:endParaRPr/>
          </a:p>
        </p:txBody>
      </p:sp>
      <p:sp>
        <p:nvSpPr>
          <p:cNvPr id="174" name="Google Shape;174;p23"/>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Given:</a:t>
            </a:r>
            <a:endParaRPr/>
          </a:p>
          <a:p>
            <a:pPr indent="0" lvl="0" marL="0" marR="0" rtl="0" algn="l">
              <a:lnSpc>
                <a:spcPct val="94000"/>
              </a:lnSpc>
              <a:spcBef>
                <a:spcPts val="120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a:t>
            </a:r>
            <a:endParaRPr b="0" i="0" sz="2800" u="none" cap="none" strike="noStrike">
              <a:solidFill>
                <a:srgbClr val="46464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SQUARE(radius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evaluates to:</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Macro </a:t>
            </a:r>
            <a:r>
              <a:rPr b="1" i="0" lang="en-SG" sz="4400" u="sng" cap="none" strike="noStrike">
                <a:solidFill>
                  <a:srgbClr val="FF0000"/>
                </a:solidFill>
                <a:latin typeface="Source Sans Pro"/>
                <a:ea typeface="Source Sans Pro"/>
                <a:cs typeface="Source Sans Pro"/>
                <a:sym typeface="Source Sans Pro"/>
              </a:rPr>
              <a:t>warnings</a:t>
            </a:r>
            <a:endParaRPr/>
          </a:p>
        </p:txBody>
      </p:sp>
      <p:sp>
        <p:nvSpPr>
          <p:cNvPr id="181" name="Google Shape;181;p24"/>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Given:</a:t>
            </a:r>
            <a:endParaRPr/>
          </a:p>
          <a:p>
            <a:pPr indent="0" lvl="0" marL="0" marR="0" rtl="0" algn="l">
              <a:lnSpc>
                <a:spcPct val="94000"/>
              </a:lnSpc>
              <a:spcBef>
                <a:spcPts val="120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x</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a:t>
            </a:r>
            <a:r>
              <a:rPr b="0"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x</a:t>
            </a:r>
            <a:r>
              <a:rPr b="0" i="0" lang="en-SG" sz="2800" u="none" cap="none" strike="noStrike">
                <a:solidFill>
                  <a:srgbClr val="00B050"/>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SQUARE(radius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evaluates to:</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)*(radius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ENDING NOTE</a:t>
            </a:r>
            <a:endParaRPr/>
          </a:p>
        </p:txBody>
      </p:sp>
      <p:sp>
        <p:nvSpPr>
          <p:cNvPr id="187" name="Google Shape;187;p25"/>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ctr">
              <a:lnSpc>
                <a:spcPct val="84000"/>
              </a:lnSpc>
              <a:spcBef>
                <a:spcPts val="0"/>
              </a:spcBef>
              <a:spcAft>
                <a:spcPts val="0"/>
              </a:spcAft>
              <a:buClr>
                <a:schemeClr val="dk2"/>
              </a:buClr>
              <a:buSzPts val="7200"/>
              <a:buFont typeface="Source Sans Pro"/>
              <a:buNone/>
            </a:pPr>
            <a:r>
              <a:rPr b="0" i="0" lang="en-SG" sz="7200" u="none" cap="none" strike="noStrike">
                <a:solidFill>
                  <a:schemeClr val="dk2"/>
                </a:solidFill>
                <a:latin typeface="Source Sans Pro"/>
                <a:ea typeface="Source Sans Pro"/>
                <a:cs typeface="Source Sans Pro"/>
                <a:sym typeface="Source Sans Pro"/>
              </a:rPr>
              <a:t>ALWAYS USE UPPERCASE WHEN </a:t>
            </a:r>
            <a:r>
              <a:rPr b="0" i="0" lang="en-SG" sz="7200" u="none" cap="none" strike="noStrike">
                <a:solidFill>
                  <a:srgbClr val="0070C0"/>
                </a:solidFill>
                <a:latin typeface="Source Sans Pro"/>
                <a:ea typeface="Source Sans Pro"/>
                <a:cs typeface="Source Sans Pro"/>
                <a:sym typeface="Source Sans Pro"/>
              </a:rPr>
              <a:t>#define CONSTANTS</a:t>
            </a:r>
            <a:r>
              <a:rPr b="0" i="0" lang="en-SG" sz="7200" u="none" cap="none" strike="noStrike">
                <a:solidFill>
                  <a:schemeClr val="dk2"/>
                </a:solidFill>
                <a:latin typeface="Source Sans Pro"/>
                <a:ea typeface="Source Sans Pro"/>
                <a:cs typeface="Source Sans Pro"/>
                <a:sym typeface="Source Sans Pro"/>
              </a:rPr>
              <a:t> </a:t>
            </a:r>
            <a:r>
              <a:rPr b="0" i="0" lang="en-SG" sz="7200" u="none" cap="none" strike="noStrike">
                <a:solidFill>
                  <a:srgbClr val="0070C0"/>
                </a:solidFill>
                <a:latin typeface="Source Sans Pro"/>
                <a:ea typeface="Source Sans Pro"/>
                <a:cs typeface="Source Sans Pro"/>
                <a:sym typeface="Source Sans Pro"/>
              </a:rPr>
              <a:t>and MACROS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194" name="Google Shape;194;p26"/>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95" name="Google Shape;195;p26"/>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96" name="Google Shape;196;p26"/>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a:t>
            </a:r>
            <a:r>
              <a:rPr b="1" i="0" lang="en-SG" sz="4000" u="none" cap="none" strike="noStrike">
                <a:solidFill>
                  <a:srgbClr val="0070C0"/>
                </a:solidFill>
                <a:latin typeface="Source Sans Pro"/>
                <a:ea typeface="Source Sans Pro"/>
                <a:cs typeface="Source Sans Pro"/>
                <a:sym typeface="Source Sans Pro"/>
              </a:rPr>
              <a:t>PS 20.1. </a:t>
            </a:r>
            <a:r>
              <a:rPr b="1" i="0" lang="en-SG" sz="4000" u="none" cap="none" strike="noStrike">
                <a:solidFill>
                  <a:schemeClr val="dk1"/>
                </a:solidFill>
                <a:latin typeface="Source Sans Pro"/>
                <a:ea typeface="Source Sans Pro"/>
                <a:cs typeface="Source Sans Pro"/>
                <a:sym typeface="Source Sans Pro"/>
              </a:rPr>
              <a:t>PS 20.2</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03" name="Google Shape;203;p27"/>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10" name="Google Shape;210;p2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i = 10 &lt; 20 ? 10 : 20 = 10</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j = 10 &lt; 20 ? 10 : </a:t>
            </a:r>
            <a:r>
              <a:rPr b="1" i="1" lang="en-SG" sz="2800" u="none" cap="none" strike="noStrike">
                <a:solidFill>
                  <a:srgbClr val="00B050"/>
                </a:solidFill>
                <a:latin typeface="Source Sans Pro"/>
                <a:ea typeface="Source Sans Pro"/>
                <a:cs typeface="Source Sans Pro"/>
                <a:sym typeface="Source Sans Pro"/>
              </a:rPr>
              <a:t>20 + 1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	j = 10 &lt; 20 ? 10 : </a:t>
            </a:r>
            <a:r>
              <a:rPr b="1" i="1" lang="en-SG" sz="2800" u="none" cap="none" strike="noStrike">
                <a:solidFill>
                  <a:srgbClr val="00B050"/>
                </a:solidFill>
                <a:latin typeface="Source Sans Pro"/>
                <a:ea typeface="Source Sans Pro"/>
                <a:cs typeface="Source Sans Pro"/>
                <a:sym typeface="Source Sans Pro"/>
              </a:rPr>
              <a:t>21</a:t>
            </a:r>
            <a:r>
              <a:rPr b="0" i="1" lang="en-SG" sz="2800" u="none" cap="none" strike="noStrike">
                <a:solidFill>
                  <a:schemeClr val="dk2"/>
                </a:solidFill>
                <a:latin typeface="Source Sans Pro"/>
                <a:ea typeface="Source Sans Pro"/>
                <a:cs typeface="Source Sans Pro"/>
                <a:sym typeface="Source Sans Pro"/>
              </a:rPr>
              <a:t> = 10</a:t>
            </a:r>
            <a:endParaRPr b="0" i="1" sz="2800" u="none" cap="none" strike="noStrike">
              <a:solidFill>
                <a:schemeClr val="dk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a)</a:t>
            </a:r>
            <a:endParaRPr/>
          </a:p>
        </p:txBody>
      </p:sp>
      <p:sp>
        <p:nvSpPr>
          <p:cNvPr id="217" name="Google Shape;217;p2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t>
            </a:r>
            <a:r>
              <a:rPr b="1" i="0" lang="en-SG" sz="2800" u="none" cap="none" strike="noStrike">
                <a:solidFill>
                  <a:srgbClr val="00B050"/>
                </a:solidFill>
                <a:latin typeface="Source Sans Pro"/>
                <a:ea typeface="Source Sans Pro"/>
                <a:cs typeface="Source Sans Pro"/>
                <a:sym typeface="Source Sans Pro"/>
              </a:rPr>
              <a:t>(</a:t>
            </a:r>
            <a:r>
              <a:rPr b="0" i="0" lang="en-SG" sz="2800" u="none" cap="none" strike="noStrike">
                <a:solidFill>
                  <a:srgbClr val="464642"/>
                </a:solidFill>
                <a:latin typeface="Source Sans Pro"/>
                <a:ea typeface="Source Sans Pro"/>
                <a:cs typeface="Source Sans Pro"/>
                <a:sym typeface="Source Sans Pro"/>
              </a:rPr>
              <a:t>a &lt; b ? a : b</a:t>
            </a:r>
            <a:r>
              <a:rPr b="1" i="0" lang="en-SG" sz="2800" u="none" cap="none" strike="noStrike">
                <a:solidFill>
                  <a:srgbClr val="00B050"/>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MIN(</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j</a:t>
            </a:r>
            <a:r>
              <a:rPr b="0" i="0" lang="en-SG" sz="2800" u="none" cap="none" strike="noStrike">
                <a:solidFill>
                  <a:schemeClr val="dk2"/>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i = 10 &lt; 20 ? 10 : 20 = 10</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j =</a:t>
            </a:r>
            <a:r>
              <a:rPr b="1" i="1" lang="en-SG" sz="2800" u="none" cap="none" strike="noStrike">
                <a:solidFill>
                  <a:srgbClr val="00B050"/>
                </a:solidFill>
                <a:latin typeface="Source Sans Pro"/>
                <a:ea typeface="Source Sans Pro"/>
                <a:cs typeface="Source Sans Pro"/>
                <a:sym typeface="Source Sans Pro"/>
              </a:rPr>
              <a:t> (</a:t>
            </a:r>
            <a:r>
              <a:rPr b="0" i="1" lang="en-SG" sz="2800" u="none" cap="none" strike="noStrike">
                <a:solidFill>
                  <a:schemeClr val="dk2"/>
                </a:solidFill>
                <a:latin typeface="Source Sans Pro"/>
                <a:ea typeface="Source Sans Pro"/>
                <a:cs typeface="Source Sans Pro"/>
                <a:sym typeface="Source Sans Pro"/>
              </a:rPr>
              <a:t>10 &lt; 20 ? 10 : </a:t>
            </a:r>
            <a:r>
              <a:rPr b="0" i="1" lang="en-SG" sz="2800" u="none" cap="none" strike="noStrike">
                <a:solidFill>
                  <a:schemeClr val="dk1"/>
                </a:solidFill>
                <a:latin typeface="Source Sans Pro"/>
                <a:ea typeface="Source Sans Pro"/>
                <a:cs typeface="Source Sans Pro"/>
                <a:sym typeface="Source Sans Pro"/>
              </a:rPr>
              <a:t>20</a:t>
            </a:r>
            <a:r>
              <a:rPr b="1" i="1" lang="en-SG" sz="2800" u="none" cap="none" strike="noStrike">
                <a:solidFill>
                  <a:srgbClr val="00B050"/>
                </a:solidFill>
                <a:latin typeface="Source Sans Pro"/>
                <a:ea typeface="Source Sans Pro"/>
                <a:cs typeface="Source Sans Pro"/>
                <a:sym typeface="Source Sans Pro"/>
              </a:rPr>
              <a:t>)</a:t>
            </a:r>
            <a:r>
              <a:rPr b="0" i="1" lang="en-SG" sz="2800" u="none" cap="none" strike="noStrike">
                <a:solidFill>
                  <a:schemeClr val="dk1"/>
                </a:solidFill>
                <a:latin typeface="Source Sans Pro"/>
                <a:ea typeface="Source Sans Pro"/>
                <a:cs typeface="Source Sans Pro"/>
                <a:sym typeface="Source Sans Pro"/>
              </a:rPr>
              <a:t> + 1</a:t>
            </a:r>
            <a:endParaRPr/>
          </a:p>
          <a:p>
            <a:pPr indent="0" lvl="1" marL="530352" marR="0" rtl="0" algn="l">
              <a:lnSpc>
                <a:spcPct val="94000"/>
              </a:lnSpc>
              <a:spcBef>
                <a:spcPts val="700"/>
              </a:spcBef>
              <a:spcAft>
                <a:spcPts val="0"/>
              </a:spcAft>
              <a:buClr>
                <a:srgbClr val="00B050"/>
              </a:buClr>
              <a:buSzPts val="2800"/>
              <a:buFont typeface="Source Sans Pro"/>
              <a:buNone/>
            </a:pPr>
            <a:r>
              <a:rPr b="1" i="1" lang="en-SG" sz="2800" u="none" cap="none" strike="noStrike">
                <a:solidFill>
                  <a:srgbClr val="00B050"/>
                </a:solidFill>
                <a:latin typeface="Source Sans Pro"/>
                <a:ea typeface="Source Sans Pro"/>
                <a:cs typeface="Source Sans Pro"/>
                <a:sym typeface="Source Sans Pro"/>
              </a:rPr>
              <a:t>	j = 10 + 1 = 11</a:t>
            </a:r>
            <a:endParaRPr/>
          </a:p>
          <a:p>
            <a:pPr indent="0" lvl="0" marL="0" marR="0" rtl="0" algn="l">
              <a:lnSpc>
                <a:spcPct val="94000"/>
              </a:lnSpc>
              <a:spcBef>
                <a:spcPts val="1200"/>
              </a:spcBef>
              <a:spcAft>
                <a:spcPts val="0"/>
              </a:spcAft>
              <a:buClr>
                <a:schemeClr val="dk2"/>
              </a:buClr>
              <a:buSzPts val="2800"/>
              <a:buFont typeface="Source Sans Pro"/>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24" name="Google Shape;224;p3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k</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a) i = 11, k = 10	b) i = 11, k = 11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c) i = 12, k = 10	d) i = 12, k = 11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31" name="Google Shape;231;p3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are the values of </a:t>
            </a:r>
            <a:r>
              <a:rPr b="1" i="0" lang="en-SG" sz="2800" u="none" cap="none" strike="noStrike">
                <a:solidFill>
                  <a:srgbClr val="00B050"/>
                </a:solidFill>
                <a:latin typeface="Source Sans Pro"/>
                <a:ea typeface="Source Sans Pro"/>
                <a:cs typeface="Source Sans Pro"/>
                <a:sym typeface="Source Sans Pro"/>
              </a:rPr>
              <a:t>i</a:t>
            </a:r>
            <a:r>
              <a:rPr b="0" i="0" lang="en-SG" sz="2800" u="none" cap="none" strike="noStrike">
                <a:solidFill>
                  <a:schemeClr val="dk2"/>
                </a:solidFill>
                <a:latin typeface="Source Sans Pro"/>
                <a:ea typeface="Source Sans Pro"/>
                <a:cs typeface="Source Sans Pro"/>
                <a:sym typeface="Source Sans Pro"/>
              </a:rPr>
              <a:t> and </a:t>
            </a:r>
            <a:r>
              <a:rPr b="1" i="0" lang="en-SG" sz="2800" u="none" cap="none" strike="noStrike">
                <a:solidFill>
                  <a:srgbClr val="00B050"/>
                </a:solidFill>
                <a:latin typeface="Source Sans Pro"/>
                <a:ea typeface="Source Sans Pro"/>
                <a:cs typeface="Source Sans Pro"/>
                <a:sym typeface="Source Sans Pro"/>
              </a:rPr>
              <a:t>k</a:t>
            </a:r>
            <a:r>
              <a:rPr b="0" i="0" lang="en-SG" sz="2800" u="none" cap="none" strike="noStrike">
                <a:solidFill>
                  <a:schemeClr val="dk2"/>
                </a:solidFill>
                <a:latin typeface="Source Sans Pro"/>
                <a:ea typeface="Source Sans Pro"/>
                <a:cs typeface="Source Sans Pro"/>
                <a:sym typeface="Source Sans Pro"/>
              </a:rPr>
              <a:t>?</a:t>
            </a:r>
            <a:endParaRPr b="0" i="0" sz="2800" u="none" cap="none" strike="noStrike">
              <a:solidFill>
                <a:schemeClr val="dk2"/>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a) i = 11, k = 10	b) i = 11, k = 11</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c) i = 12, k = 10	</a:t>
            </a:r>
            <a:r>
              <a:rPr b="1" i="1" lang="en-SG" sz="2800" u="none" cap="none" strike="noStrike">
                <a:solidFill>
                  <a:srgbClr val="00B050"/>
                </a:solidFill>
                <a:latin typeface="Source Sans Pro"/>
                <a:ea typeface="Source Sans Pro"/>
                <a:cs typeface="Source Sans Pro"/>
                <a:sym typeface="Source Sans Pro"/>
              </a:rPr>
              <a:t>d) i = 12, k = 11</a:t>
            </a:r>
            <a:endParaRPr/>
          </a:p>
        </p:txBody>
      </p:sp>
      <p:sp>
        <p:nvSpPr>
          <p:cNvPr id="232" name="Google Shape;232;p31"/>
          <p:cNvSpPr txBox="1"/>
          <p:nvPr/>
        </p:nvSpPr>
        <p:spPr>
          <a:xfrm>
            <a:off x="6734629" y="3295069"/>
            <a:ext cx="259237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SG" sz="7200">
                <a:solidFill>
                  <a:srgbClr val="FF0000"/>
                </a:solidFill>
                <a:latin typeface="Source Sans Pro"/>
                <a:ea typeface="Source Sans Pro"/>
                <a:cs typeface="Source Sans Pro"/>
                <a:sym typeface="Source Sans Pro"/>
              </a:rPr>
              <a:t>NANI?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4"/>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Stand up and do something</a:t>
            </a:r>
            <a:endParaRPr/>
          </a:p>
        </p:txBody>
      </p:sp>
      <p:sp>
        <p:nvSpPr>
          <p:cNvPr id="108" name="Google Shape;108;p14"/>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SG"/>
              <a:t>That’s appropriate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20.1 b)</a:t>
            </a:r>
            <a:endParaRPr/>
          </a:p>
        </p:txBody>
      </p:sp>
      <p:sp>
        <p:nvSpPr>
          <p:cNvPr id="239" name="Google Shape;239;p32"/>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MIN(a,b) a &lt; b ? a : b </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10</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20</a:t>
            </a:r>
            <a:r>
              <a:rPr b="0" i="0" lang="en-SG" sz="28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MIN(j, i++);</a:t>
            </a:r>
            <a:endParaRPr b="0" i="0" sz="28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i++ ? 20 : i++</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a:t>
            </a:r>
            <a:r>
              <a:rPr b="1" i="0" lang="en-SG" sz="2800" u="none" cap="none" strike="noStrike">
                <a:solidFill>
                  <a:srgbClr val="00B050"/>
                </a:solidFill>
                <a:latin typeface="Source Sans Pro"/>
                <a:ea typeface="Source Sans Pro"/>
                <a:cs typeface="Source Sans Pro"/>
                <a:sym typeface="Source Sans Pro"/>
              </a:rPr>
              <a:t>10</a:t>
            </a:r>
            <a:r>
              <a:rPr b="0" i="0" lang="en-SG" sz="2800" u="none" cap="none" strike="noStrike">
                <a:solidFill>
                  <a:schemeClr val="dk1"/>
                </a:solidFill>
                <a:latin typeface="Source Sans Pro"/>
                <a:ea typeface="Source Sans Pro"/>
                <a:cs typeface="Source Sans Pro"/>
                <a:sym typeface="Source Sans Pro"/>
              </a:rPr>
              <a:t>++ ? 20 : i++</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20 &lt; 10 ? 20 : </a:t>
            </a:r>
            <a:r>
              <a:rPr b="1" i="0" lang="en-SG" sz="2800" u="none" cap="none" strike="noStrike">
                <a:solidFill>
                  <a:srgbClr val="00B050"/>
                </a:solidFill>
                <a:latin typeface="Source Sans Pro"/>
                <a:ea typeface="Source Sans Pro"/>
                <a:cs typeface="Source Sans Pro"/>
                <a:sym typeface="Source Sans Pro"/>
              </a:rPr>
              <a:t>11</a:t>
            </a:r>
            <a:r>
              <a:rPr b="0" i="0" lang="en-SG" sz="2800" u="none" cap="none" strike="noStrike">
                <a:solidFill>
                  <a:schemeClr val="dk1"/>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k = </a:t>
            </a:r>
            <a:r>
              <a:rPr b="1" i="0" lang="en-SG" sz="2800" u="none" cap="none" strike="noStrike">
                <a:solidFill>
                  <a:srgbClr val="00B050"/>
                </a:solidFill>
                <a:latin typeface="Source Sans Pro"/>
                <a:ea typeface="Source Sans Pro"/>
                <a:cs typeface="Source Sans Pro"/>
                <a:sym typeface="Source Sans Pro"/>
              </a:rPr>
              <a:t>11</a:t>
            </a:r>
            <a:r>
              <a:rPr b="0" i="0" lang="en-SG" sz="2800" u="none" cap="none" strike="noStrike">
                <a:solidFill>
                  <a:schemeClr val="dk1"/>
                </a:solidFill>
                <a:latin typeface="Source Sans Pro"/>
                <a:ea typeface="Source Sans Pro"/>
                <a:cs typeface="Source Sans Pro"/>
                <a:sym typeface="Source Sans Pro"/>
              </a:rPr>
              <a:t>; i = </a:t>
            </a:r>
            <a:r>
              <a:rPr b="1" i="0" lang="en-SG" sz="2800" u="none" cap="none" strike="noStrike">
                <a:solidFill>
                  <a:srgbClr val="00B050"/>
                </a:solidFill>
                <a:latin typeface="Source Sans Pro"/>
                <a:ea typeface="Source Sans Pro"/>
                <a:cs typeface="Source Sans Pro"/>
                <a:sym typeface="Source Sans Pro"/>
              </a:rPr>
              <a:t>12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246" name="Google Shape;246;p33"/>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247" name="Google Shape;247;p33"/>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8" name="Google Shape;248;p33"/>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PS 20.1. </a:t>
            </a:r>
            <a:r>
              <a:rPr b="1" i="0" lang="en-SG" sz="4000" u="none" cap="none" strike="noStrike">
                <a:solidFill>
                  <a:srgbClr val="0070C0"/>
                </a:solidFill>
                <a:latin typeface="Source Sans Pro"/>
                <a:ea typeface="Source Sans Pro"/>
                <a:cs typeface="Source Sans Pro"/>
                <a:sym typeface="Source Sans Pro"/>
              </a:rPr>
              <a:t>PS 20.2</a:t>
            </a:r>
            <a:endParaRPr b="0" i="0" sz="4000" u="none" cap="none" strike="noStrike">
              <a:solidFill>
                <a:srgbClr val="0070C0"/>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a:t>
            </a:r>
            <a:endParaRPr/>
          </a:p>
        </p:txBody>
      </p:sp>
      <p:sp>
        <p:nvSpPr>
          <p:cNvPr id="255" name="Google Shape;255;p34"/>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Modified version</a:t>
            </a:r>
            <a:endParaRPr b="0" i="0" sz="2400" u="none" cap="none" strike="noStrike">
              <a:solidFill>
                <a:srgbClr val="FF0000"/>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rgbClr val="464642"/>
              </a:buClr>
              <a:buSzPts val="2400"/>
              <a:buFont typeface="Source Sans Pro"/>
              <a:buNone/>
            </a:pPr>
            <a:r>
              <a:rPr b="0" i="0" lang="en-SG" sz="2400" u="none" cap="none" strike="noStrike">
                <a:solidFill>
                  <a:srgbClr val="464642"/>
                </a:solidFill>
                <a:latin typeface="Source Sans Pro"/>
                <a:ea typeface="Source Sans Pro"/>
                <a:cs typeface="Source Sans Pro"/>
                <a:sym typeface="Source Sans Pro"/>
              </a:rPr>
              <a:t>#define SWAP(T, x, y) T temp = x;\</a:t>
            </a:r>
            <a:br>
              <a:rPr b="0" i="0" lang="en-SG" sz="2400" u="none" cap="none" strike="noStrike">
                <a:solidFill>
                  <a:srgbClr val="464642"/>
                </a:solidFill>
                <a:latin typeface="Source Sans Pro"/>
                <a:ea typeface="Source Sans Pro"/>
                <a:cs typeface="Source Sans Pro"/>
                <a:sym typeface="Source Sans Pro"/>
              </a:rPr>
            </a:br>
            <a:r>
              <a:rPr b="0" i="0" lang="en-SG" sz="2400" u="none" cap="none" strike="noStrike">
                <a:solidFill>
                  <a:srgbClr val="464642"/>
                </a:solidFill>
                <a:latin typeface="Source Sans Pro"/>
                <a:ea typeface="Source Sans Pro"/>
                <a:cs typeface="Source Sans Pro"/>
                <a:sym typeface="Source Sans Pro"/>
              </a:rPr>
              <a:t>	x = y;\ </a:t>
            </a:r>
            <a:br>
              <a:rPr b="0" i="0" lang="en-SG" sz="2400" u="none" cap="none" strike="noStrike">
                <a:solidFill>
                  <a:srgbClr val="464642"/>
                </a:solidFill>
                <a:latin typeface="Source Sans Pro"/>
                <a:ea typeface="Source Sans Pro"/>
                <a:cs typeface="Source Sans Pro"/>
                <a:sym typeface="Source Sans Pro"/>
              </a:rPr>
            </a:br>
            <a:r>
              <a:rPr b="0" i="0" lang="en-SG" sz="2400" u="none" cap="none" strike="noStrike">
                <a:solidFill>
                  <a:srgbClr val="46464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SWAP(</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a:p>
        </p:txBody>
      </p:sp>
      <p:sp>
        <p:nvSpPr>
          <p:cNvPr id="256" name="Google Shape;256;p34"/>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1"/>
              </a:buClr>
              <a:buSzPts val="2400"/>
              <a:buFont typeface="Source Sans Pro"/>
              <a:buChar char="■"/>
            </a:pPr>
            <a:r>
              <a:rPr lang="en-SG" sz="2400">
                <a:solidFill>
                  <a:schemeClr val="dk1"/>
                </a:solidFill>
                <a:latin typeface="Source Sans Pro"/>
                <a:ea typeface="Source Sans Pro"/>
                <a:cs typeface="Source Sans Pro"/>
                <a:sym typeface="Source Sans Pro"/>
              </a:rPr>
              <a:t>Original solution</a:t>
            </a:r>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temp = x;\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63" name="Google Shape;263;p35"/>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 </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chemeClr val="dk2"/>
              </a:buClr>
              <a:buSzPts val="2400"/>
              <a:buFont typeface="Source Sans Pro"/>
              <a:buNone/>
            </a:pPr>
            <a:r>
              <a:t/>
            </a:r>
            <a:endParaRPr b="0" i="0" sz="2400" u="none" cap="none" strike="noStrike">
              <a:solidFill>
                <a:schemeClr val="dk2"/>
              </a:solidFill>
              <a:latin typeface="Source Sans Pro"/>
              <a:ea typeface="Source Sans Pro"/>
              <a:cs typeface="Source Sans Pro"/>
              <a:sym typeface="Source Sans Pro"/>
            </a:endParaRPr>
          </a:p>
        </p:txBody>
      </p:sp>
      <p:sp>
        <p:nvSpPr>
          <p:cNvPr id="264" name="Google Shape;264;p35"/>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1"/>
              </a:buClr>
              <a:buSzPts val="2400"/>
              <a:buFont typeface="Source Sans Pro"/>
              <a:buChar char="■"/>
            </a:pPr>
            <a:r>
              <a:rPr lang="en-SG" sz="2400">
                <a:solidFill>
                  <a:schemeClr val="dk1"/>
                </a:solidFill>
                <a:latin typeface="Source Sans Pro"/>
                <a:ea typeface="Source Sans Pro"/>
                <a:cs typeface="Source Sans Pro"/>
                <a:sym typeface="Source Sans Pro"/>
              </a:rPr>
              <a:t>Original solution</a:t>
            </a:r>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temp = x;\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71" name="Google Shape;271;p36"/>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b="0" i="0" sz="2400" u="none" cap="none" strike="noStrike">
              <a:solidFill>
                <a:schemeClr val="dk2"/>
              </a:solidFill>
              <a:latin typeface="Source Sans Pro"/>
              <a:ea typeface="Source Sans Pro"/>
              <a:cs typeface="Source Sans Pro"/>
              <a:sym typeface="Source Sans Pro"/>
            </a:endParaRPr>
          </a:p>
        </p:txBody>
      </p:sp>
      <p:sp>
        <p:nvSpPr>
          <p:cNvPr id="272" name="Google Shape;272;p36"/>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Modified version</a:t>
            </a:r>
            <a:endParaRPr sz="2400">
              <a:solidFill>
                <a:srgbClr val="464642"/>
              </a:solidFill>
              <a:latin typeface="Source Sans Pro"/>
              <a:ea typeface="Source Sans Pro"/>
              <a:cs typeface="Source Sans Pro"/>
              <a:sym typeface="Source Sans Pro"/>
            </a:endParaRPr>
          </a:p>
          <a:p>
            <a:pPr indent="0" lvl="0" marL="0" marR="0" rtl="0" algn="l">
              <a:lnSpc>
                <a:spcPct val="94000"/>
              </a:lnSpc>
              <a:spcBef>
                <a:spcPts val="1200"/>
              </a:spcBef>
              <a:spcAft>
                <a:spcPts val="0"/>
              </a:spcAft>
              <a:buClr>
                <a:srgbClr val="464642"/>
              </a:buClr>
              <a:buSzPts val="2400"/>
              <a:buFont typeface="Source Sans Pro"/>
              <a:buNone/>
            </a:pPr>
            <a:r>
              <a:rPr lang="en-SG" sz="2400">
                <a:solidFill>
                  <a:srgbClr val="464642"/>
                </a:solidFill>
                <a:latin typeface="Source Sans Pro"/>
                <a:ea typeface="Source Sans Pro"/>
                <a:cs typeface="Source Sans Pro"/>
                <a:sym typeface="Source Sans Pro"/>
              </a:rPr>
              <a:t>#define SWAP(T, x, y) T temp = x;\</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x = y;\ </a:t>
            </a:r>
            <a:br>
              <a:rPr lang="en-SG" sz="2400">
                <a:solidFill>
                  <a:srgbClr val="464642"/>
                </a:solidFill>
                <a:latin typeface="Source Sans Pro"/>
                <a:ea typeface="Source Sans Pro"/>
                <a:cs typeface="Source Sans Pro"/>
                <a:sym typeface="Source Sans Pro"/>
              </a:rPr>
            </a:br>
            <a:r>
              <a:rPr lang="en-SG" sz="2400">
                <a:solidFill>
                  <a:srgbClr val="46464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SWAP(</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y);</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79" name="Google Shape;279;p37"/>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Second solution 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a:t>
            </a:r>
            <a:endParaRPr b="0" i="0" sz="2400" u="none" cap="none" strike="noStrike">
              <a:solidFill>
                <a:schemeClr val="dk2"/>
              </a:solidFill>
              <a:latin typeface="Source Sans Pro"/>
              <a:ea typeface="Source Sans Pro"/>
              <a:cs typeface="Source Sans Pro"/>
              <a:sym typeface="Source Sans Pro"/>
            </a:endParaRPr>
          </a:p>
        </p:txBody>
      </p:sp>
      <p:sp>
        <p:nvSpPr>
          <p:cNvPr id="280" name="Google Shape;280;p37"/>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Original becomes:</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 </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temp;</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temp = x;</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x = y;</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20.2 - Original</a:t>
            </a:r>
            <a:endParaRPr/>
          </a:p>
        </p:txBody>
      </p:sp>
      <p:sp>
        <p:nvSpPr>
          <p:cNvPr id="287" name="Google Shape;287;p38"/>
          <p:cNvSpPr txBox="1"/>
          <p:nvPr>
            <p:ph idx="1" type="body"/>
          </p:nvPr>
        </p:nvSpPr>
        <p:spPr>
          <a:xfrm>
            <a:off x="6473371" y="1923067"/>
            <a:ext cx="5214258"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b="0" i="0" lang="en-SG" sz="2400" u="none" cap="none" strike="noStrike">
                <a:solidFill>
                  <a:schemeClr val="dk2"/>
                </a:solidFill>
                <a:latin typeface="Source Sans Pro"/>
                <a:ea typeface="Source Sans Pro"/>
                <a:cs typeface="Source Sans Pro"/>
                <a:sym typeface="Source Sans Pro"/>
              </a:rPr>
              <a:t>Second solution becomes:</a:t>
            </a:r>
            <a:endParaRPr/>
          </a:p>
          <a:p>
            <a:pPr indent="0" lvl="0" marL="0" marR="0" rtl="0" algn="l">
              <a:lnSpc>
                <a:spcPct val="94000"/>
              </a:lnSpc>
              <a:spcBef>
                <a:spcPts val="1200"/>
              </a:spcBef>
              <a:spcAft>
                <a:spcPts val="0"/>
              </a:spcAft>
              <a:buClr>
                <a:srgbClr val="0070C0"/>
              </a:buClr>
              <a:buSzPts val="2400"/>
              <a:buFont typeface="Source Sans Pro"/>
              <a:buNone/>
            </a:pPr>
            <a:r>
              <a:rPr b="0" i="0" lang="en-SG" sz="2400" u="none" cap="none" strike="noStrike">
                <a:solidFill>
                  <a:srgbClr val="0070C0"/>
                </a:solidFill>
                <a:latin typeface="Source Sans Pro"/>
                <a:ea typeface="Source Sans Pro"/>
                <a:cs typeface="Source Sans Pro"/>
                <a:sym typeface="Source Sans Pro"/>
              </a:rPr>
              <a:t>int</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FF0000"/>
                </a:solidFill>
                <a:latin typeface="Source Sans Pro"/>
                <a:ea typeface="Source Sans Pro"/>
                <a:cs typeface="Source Sans Pro"/>
                <a:sym typeface="Source Sans Pro"/>
              </a:rPr>
              <a:t>main</a:t>
            </a:r>
            <a:r>
              <a:rPr b="0" i="0" lang="en-SG" sz="2400" u="none" cap="none" strike="noStrike">
                <a:solidFill>
                  <a:schemeClr val="dk2"/>
                </a:solidFill>
                <a:latin typeface="Source Sans Pro"/>
                <a:ea typeface="Source Sans Pro"/>
                <a:cs typeface="Source Sans Pro"/>
                <a:sym typeface="Source Sans Pro"/>
              </a:rPr>
              <a:t>() {</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1" i="0" lang="en-SG" sz="2400" u="none" cap="none" strike="noStrike">
                <a:solidFill>
                  <a:srgbClr val="FF0000"/>
                </a:solidFill>
                <a:latin typeface="Source Sans Pro"/>
                <a:ea typeface="Source Sans Pro"/>
                <a:cs typeface="Source Sans Pro"/>
                <a:sym typeface="Source Sans Pro"/>
              </a:rPr>
              <a:t>long temp = 5.0;</a:t>
            </a:r>
            <a:br>
              <a:rPr b="1" i="0" lang="en-SG" sz="2400" u="none" cap="none" strike="noStrike">
                <a:solidFill>
                  <a:schemeClr val="dk2"/>
                </a:solidFill>
                <a:latin typeface="Source Sans Pro"/>
                <a:ea typeface="Source Sans Pro"/>
                <a:cs typeface="Source Sans Pro"/>
                <a:sym typeface="Source Sans Pro"/>
              </a:rPr>
            </a:br>
            <a:r>
              <a:rPr b="1"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x = </a:t>
            </a:r>
            <a:r>
              <a:rPr b="0" i="0" lang="en-SG" sz="2400" u="none" cap="none" strike="noStrike">
                <a:solidFill>
                  <a:srgbClr val="FF0000"/>
                </a:solidFill>
                <a:latin typeface="Source Sans Pro"/>
                <a:ea typeface="Source Sans Pro"/>
                <a:cs typeface="Source Sans Pro"/>
                <a:sym typeface="Source Sans Pro"/>
              </a:rPr>
              <a:t>3.0</a:t>
            </a: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y = </a:t>
            </a:r>
            <a:r>
              <a:rPr b="0" i="0" lang="en-SG" sz="2400" u="none" cap="none" strike="noStrike">
                <a:solidFill>
                  <a:srgbClr val="FF0000"/>
                </a:solidFill>
                <a:latin typeface="Source Sans Pro"/>
                <a:ea typeface="Source Sans Pro"/>
                <a:cs typeface="Source Sans Pro"/>
                <a:sym typeface="Source Sans Pro"/>
              </a:rPr>
              <a:t>-1.0</a:t>
            </a:r>
            <a:r>
              <a:rPr b="0" i="0" lang="en-SG" sz="2400" u="none" cap="none" strike="noStrike">
                <a:solidFill>
                  <a:schemeClr val="dk2"/>
                </a:solidFill>
                <a:latin typeface="Source Sans Pro"/>
                <a:ea typeface="Source Sans Pro"/>
                <a:cs typeface="Source Sans Pro"/>
                <a:sym typeface="Source Sans Pro"/>
              </a:rPr>
              <a:t>;</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a:t>
            </a:r>
            <a:r>
              <a:rPr b="0" i="0" lang="en-SG" sz="2400" u="none" cap="none" strike="noStrike">
                <a:solidFill>
                  <a:srgbClr val="0070C0"/>
                </a:solidFill>
                <a:latin typeface="Source Sans Pro"/>
                <a:ea typeface="Source Sans Pro"/>
                <a:cs typeface="Source Sans Pro"/>
                <a:sym typeface="Source Sans Pro"/>
              </a:rPr>
              <a:t>long</a:t>
            </a:r>
            <a:r>
              <a:rPr b="0" i="0" lang="en-SG" sz="2400" u="none" cap="none" strike="noStrike">
                <a:solidFill>
                  <a:schemeClr val="dk2"/>
                </a:solidFill>
                <a:latin typeface="Source Sans Pro"/>
                <a:ea typeface="Source Sans Pro"/>
                <a:cs typeface="Source Sans Pro"/>
                <a:sym typeface="Source Sans Pro"/>
              </a:rPr>
              <a:t> temp = x;</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x = y;</a:t>
            </a:r>
            <a:br>
              <a:rPr b="0" i="0" lang="en-SG" sz="2400" u="none" cap="none" strike="noStrike">
                <a:solidFill>
                  <a:schemeClr val="dk2"/>
                </a:solidFill>
                <a:latin typeface="Source Sans Pro"/>
                <a:ea typeface="Source Sans Pro"/>
                <a:cs typeface="Source Sans Pro"/>
                <a:sym typeface="Source Sans Pro"/>
              </a:rPr>
            </a:br>
            <a:r>
              <a:rPr b="0" i="0" lang="en-SG" sz="2400" u="none" cap="none" strike="noStrike">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b="0" i="0" lang="en-SG" sz="24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rgbClr val="FF0000"/>
              </a:buClr>
              <a:buSzPts val="2400"/>
              <a:buFont typeface="Source Sans Pro"/>
              <a:buChar char="■"/>
            </a:pPr>
            <a:r>
              <a:rPr b="0" i="0" lang="en-SG" sz="2400" u="none" cap="none" strike="noStrike">
                <a:solidFill>
                  <a:srgbClr val="FF0000"/>
                </a:solidFill>
                <a:latin typeface="Source Sans Pro"/>
                <a:ea typeface="Source Sans Pro"/>
                <a:cs typeface="Source Sans Pro"/>
                <a:sym typeface="Source Sans Pro"/>
              </a:rPr>
              <a:t>What could go wrong? This is what happens:</a:t>
            </a:r>
            <a:endParaRPr/>
          </a:p>
          <a:p>
            <a:pPr indent="-384048" lvl="1" marL="914400" marR="0" rtl="0" algn="l">
              <a:lnSpc>
                <a:spcPct val="94000"/>
              </a:lnSpc>
              <a:spcBef>
                <a:spcPts val="700"/>
              </a:spcBef>
              <a:spcAft>
                <a:spcPts val="0"/>
              </a:spcAft>
              <a:buClr>
                <a:srgbClr val="FF0000"/>
              </a:buClr>
              <a:buSzPts val="2400"/>
              <a:buFont typeface="Source Sans Pro"/>
              <a:buChar char="–"/>
            </a:pPr>
            <a:r>
              <a:rPr b="1" i="1" lang="en-SG" sz="2400" u="none" cap="none" strike="noStrike">
                <a:solidFill>
                  <a:srgbClr val="FF0000"/>
                </a:solidFill>
                <a:latin typeface="Source Sans Pro"/>
                <a:ea typeface="Source Sans Pro"/>
                <a:cs typeface="Source Sans Pro"/>
                <a:sym typeface="Source Sans Pro"/>
              </a:rPr>
              <a:t>error: redefinition of ‘temp’</a:t>
            </a:r>
            <a:endParaRPr/>
          </a:p>
          <a:p>
            <a:pPr indent="-231648" lvl="1" marL="914400" marR="0" rtl="0" algn="l">
              <a:lnSpc>
                <a:spcPct val="94000"/>
              </a:lnSpc>
              <a:spcBef>
                <a:spcPts val="700"/>
              </a:spcBef>
              <a:spcAft>
                <a:spcPts val="0"/>
              </a:spcAft>
              <a:buClr>
                <a:schemeClr val="dk2"/>
              </a:buClr>
              <a:buSzPts val="2400"/>
              <a:buFont typeface="Source Sans Pro"/>
              <a:buNone/>
            </a:pPr>
            <a:r>
              <a:t/>
            </a:r>
            <a:endParaRPr b="0" i="1" sz="2400" u="none" cap="none" strike="noStrike">
              <a:solidFill>
                <a:schemeClr val="dk2"/>
              </a:solidFill>
              <a:latin typeface="Source Sans Pro"/>
              <a:ea typeface="Source Sans Pro"/>
              <a:cs typeface="Source Sans Pro"/>
              <a:sym typeface="Source Sans Pro"/>
            </a:endParaRPr>
          </a:p>
        </p:txBody>
      </p:sp>
      <p:sp>
        <p:nvSpPr>
          <p:cNvPr id="288" name="Google Shape;288;p38"/>
          <p:cNvSpPr txBox="1"/>
          <p:nvPr/>
        </p:nvSpPr>
        <p:spPr>
          <a:xfrm>
            <a:off x="1371601" y="1923067"/>
            <a:ext cx="4724399" cy="4521275"/>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400"/>
              <a:buFont typeface="Source Sans Pro"/>
              <a:buChar char="■"/>
            </a:pPr>
            <a:r>
              <a:rPr lang="en-SG" sz="2400">
                <a:solidFill>
                  <a:schemeClr val="dk2"/>
                </a:solidFill>
                <a:latin typeface="Source Sans Pro"/>
                <a:ea typeface="Source Sans Pro"/>
                <a:cs typeface="Source Sans Pro"/>
                <a:sym typeface="Source Sans Pro"/>
              </a:rPr>
              <a:t>Original becomes:</a:t>
            </a:r>
            <a:endParaRPr/>
          </a:p>
          <a:p>
            <a:pPr indent="0" lvl="0" marL="0" marR="0" rtl="0" algn="l">
              <a:lnSpc>
                <a:spcPct val="94000"/>
              </a:lnSpc>
              <a:spcBef>
                <a:spcPts val="1200"/>
              </a:spcBef>
              <a:spcAft>
                <a:spcPts val="0"/>
              </a:spcAft>
              <a:buClr>
                <a:srgbClr val="0070C0"/>
              </a:buClr>
              <a:buSzPts val="2400"/>
              <a:buFont typeface="Source Sans Pro"/>
              <a:buNone/>
            </a:pPr>
            <a:r>
              <a:rPr lang="en-SG" sz="2400">
                <a:solidFill>
                  <a:srgbClr val="0070C0"/>
                </a:solidFill>
                <a:latin typeface="Source Sans Pro"/>
                <a:ea typeface="Source Sans Pro"/>
                <a:cs typeface="Source Sans Pro"/>
                <a:sym typeface="Source Sans Pro"/>
              </a:rPr>
              <a:t>int</a:t>
            </a:r>
            <a:r>
              <a:rPr lang="en-SG" sz="2400">
                <a:solidFill>
                  <a:schemeClr val="dk2"/>
                </a:solidFill>
                <a:latin typeface="Source Sans Pro"/>
                <a:ea typeface="Source Sans Pro"/>
                <a:cs typeface="Source Sans Pro"/>
                <a:sym typeface="Source Sans Pro"/>
              </a:rPr>
              <a:t> </a:t>
            </a:r>
            <a:r>
              <a:rPr lang="en-SG" sz="2400">
                <a:solidFill>
                  <a:srgbClr val="FF0000"/>
                </a:solidFill>
                <a:latin typeface="Source Sans Pro"/>
                <a:ea typeface="Source Sans Pro"/>
                <a:cs typeface="Source Sans Pro"/>
                <a:sym typeface="Source Sans Pro"/>
              </a:rPr>
              <a:t>main</a:t>
            </a: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r>
              <a:rPr b="1" lang="en-SG" sz="2400">
                <a:solidFill>
                  <a:srgbClr val="FF0000"/>
                </a:solidFill>
                <a:latin typeface="Source Sans Pro"/>
                <a:ea typeface="Source Sans Pro"/>
                <a:cs typeface="Source Sans Pro"/>
                <a:sym typeface="Source Sans Pro"/>
              </a:rPr>
              <a:t>long temp = 5.0;</a:t>
            </a:r>
            <a:br>
              <a:rPr b="1" lang="en-SG" sz="2400">
                <a:solidFill>
                  <a:srgbClr val="00B050"/>
                </a:solidFill>
                <a:latin typeface="Source Sans Pro"/>
                <a:ea typeface="Source Sans Pro"/>
                <a:cs typeface="Source Sans Pro"/>
                <a:sym typeface="Source Sans Pro"/>
              </a:rPr>
            </a:br>
            <a:r>
              <a:rPr b="1" lang="en-SG" sz="2400">
                <a:solidFill>
                  <a:srgbClr val="00B050"/>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x = </a:t>
            </a:r>
            <a:r>
              <a:rPr lang="en-SG" sz="2400">
                <a:solidFill>
                  <a:srgbClr val="FF0000"/>
                </a:solidFill>
                <a:latin typeface="Source Sans Pro"/>
                <a:ea typeface="Source Sans Pro"/>
                <a:cs typeface="Source Sans Pro"/>
                <a:sym typeface="Source Sans Pro"/>
              </a:rPr>
              <a:t>3.0</a:t>
            </a: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y = </a:t>
            </a:r>
            <a:r>
              <a:rPr lang="en-SG" sz="2400">
                <a:solidFill>
                  <a:srgbClr val="FF0000"/>
                </a:solidFill>
                <a:latin typeface="Source Sans Pro"/>
                <a:ea typeface="Source Sans Pro"/>
                <a:cs typeface="Source Sans Pro"/>
                <a:sym typeface="Source Sans Pro"/>
              </a:rPr>
              <a:t>-1.0</a:t>
            </a:r>
            <a:r>
              <a:rPr lang="en-SG" sz="2400">
                <a:solidFill>
                  <a:schemeClr val="dk2"/>
                </a:solidFill>
                <a:latin typeface="Source Sans Pro"/>
                <a:ea typeface="Source Sans Pro"/>
                <a:cs typeface="Source Sans Pro"/>
                <a:sym typeface="Source Sans Pro"/>
              </a:rPr>
              <a:t>;</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 </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a:t>
            </a:r>
            <a:r>
              <a:rPr lang="en-SG" sz="2400">
                <a:solidFill>
                  <a:srgbClr val="0070C0"/>
                </a:solidFill>
                <a:latin typeface="Source Sans Pro"/>
                <a:ea typeface="Source Sans Pro"/>
                <a:cs typeface="Source Sans Pro"/>
                <a:sym typeface="Source Sans Pro"/>
              </a:rPr>
              <a:t>long</a:t>
            </a:r>
            <a:r>
              <a:rPr lang="en-SG" sz="2400">
                <a:solidFill>
                  <a:schemeClr val="dk2"/>
                </a:solidFill>
                <a:latin typeface="Source Sans Pro"/>
                <a:ea typeface="Source Sans Pro"/>
                <a:cs typeface="Source Sans Pro"/>
                <a:sym typeface="Source Sans Pro"/>
              </a:rPr>
              <a:t> temp;</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temp = x;</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x = y;</a:t>
            </a:r>
            <a:br>
              <a:rPr lang="en-SG" sz="2400">
                <a:solidFill>
                  <a:schemeClr val="dk2"/>
                </a:solidFill>
                <a:latin typeface="Source Sans Pro"/>
                <a:ea typeface="Source Sans Pro"/>
                <a:cs typeface="Source Sans Pro"/>
                <a:sym typeface="Source Sans Pro"/>
              </a:rPr>
            </a:br>
            <a:r>
              <a:rPr lang="en-SG" sz="2400">
                <a:solidFill>
                  <a:schemeClr val="dk2"/>
                </a:solidFill>
                <a:latin typeface="Source Sans Pro"/>
                <a:ea typeface="Source Sans Pro"/>
                <a:cs typeface="Source Sans Pro"/>
                <a:sym typeface="Source Sans Pro"/>
              </a:rPr>
              <a:t>		y = temp;</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	};</a:t>
            </a:r>
            <a:endParaRPr/>
          </a:p>
          <a:p>
            <a:pPr indent="0" lvl="0" marL="0" marR="0" rtl="0" algn="l">
              <a:lnSpc>
                <a:spcPct val="94000"/>
              </a:lnSpc>
              <a:spcBef>
                <a:spcPts val="1200"/>
              </a:spcBef>
              <a:spcAft>
                <a:spcPts val="0"/>
              </a:spcAft>
              <a:buClr>
                <a:schemeClr val="dk2"/>
              </a:buClr>
              <a:buSzPts val="2400"/>
              <a:buFont typeface="Source Sans Pro"/>
              <a:buNone/>
            </a:pPr>
            <a:r>
              <a:rPr lang="en-SG" sz="2400">
                <a:solidFill>
                  <a:schemeClr val="dk2"/>
                </a:solidFill>
                <a:latin typeface="Source Sans Pro"/>
                <a:ea typeface="Source Sans Pro"/>
                <a:cs typeface="Source Sans Pro"/>
                <a:sym typeface="Source Sans Pro"/>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21</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295" name="Google Shape;295;p39"/>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296" name="Google Shape;296;p39"/>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7" name="Google Shape;297;p39"/>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a:t>
            </a:r>
            <a:r>
              <a:rPr b="1" i="0" lang="en-SG" sz="4000" u="none" cap="none" strike="noStrike">
                <a:solidFill>
                  <a:schemeClr val="dk1"/>
                </a:solidFill>
                <a:latin typeface="Source Sans Pro"/>
                <a:ea typeface="Source Sans Pro"/>
                <a:cs typeface="Source Sans Pro"/>
                <a:sym typeface="Source Sans Pro"/>
              </a:rPr>
              <a:t>. PS 21.1.</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304" name="Google Shape;304;p40"/>
          <p:cNvSpPr txBox="1"/>
          <p:nvPr>
            <p:ph idx="1" type="body"/>
          </p:nvPr>
        </p:nvSpPr>
        <p:spPr>
          <a:xfrm>
            <a:off x="1371600" y="1923067"/>
            <a:ext cx="9601200" cy="4550303"/>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#include &lt;stdio.h&gt;</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#include &lt;assert.h&gt;</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1"/>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1"/>
                </a:solidFill>
                <a:latin typeface="Source Sans Pro"/>
                <a:ea typeface="Source Sans Pro"/>
                <a:cs typeface="Source Sans Pro"/>
                <a:sym typeface="Source Sans Pro"/>
              </a:rPr>
              <a:t>(){</a:t>
            </a:r>
            <a:endParaRPr/>
          </a:p>
          <a:p>
            <a:pPr indent="0" lvl="0" marL="0" marR="0" rtl="0" algn="l">
              <a:lnSpc>
                <a:spcPct val="94000"/>
              </a:lnSpc>
              <a:spcBef>
                <a:spcPts val="1200"/>
              </a:spcBef>
              <a:spcAft>
                <a:spcPts val="0"/>
              </a:spcAft>
              <a:buClr>
                <a:schemeClr val="dk1"/>
              </a:buClr>
              <a:buSzPts val="2800"/>
              <a:buFont typeface="Source Sans Pro"/>
              <a:buNone/>
            </a:pPr>
            <a:r>
              <a:rPr b="0" i="0" lang="en-SG" sz="2800" u="none" cap="none" strike="noStrike">
                <a:solidFill>
                  <a:schemeClr val="dk1"/>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char</a:t>
            </a:r>
            <a:r>
              <a:rPr b="0" i="0" lang="en-SG" sz="2800" u="none" cap="none" strike="noStrike">
                <a:solidFill>
                  <a:schemeClr val="dk1"/>
                </a:solidFill>
                <a:latin typeface="Source Sans Pro"/>
                <a:ea typeface="Source Sans Pro"/>
                <a:cs typeface="Source Sans Pro"/>
                <a:sym typeface="Source Sans Pro"/>
              </a:rPr>
              <a:t> answer;</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printf(</a:t>
            </a:r>
            <a:r>
              <a:rPr b="0" i="0" lang="en-SG" sz="2800" u="none" cap="none" strike="noStrike">
                <a:solidFill>
                  <a:srgbClr val="00B050"/>
                </a:solidFill>
                <a:latin typeface="Source Sans Pro"/>
                <a:ea typeface="Source Sans Pro"/>
                <a:cs typeface="Source Sans Pro"/>
                <a:sym typeface="Source Sans Pro"/>
              </a:rPr>
              <a:t>“Is CS1010 hard? Enter Y/N: ”);</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scanf(</a:t>
            </a:r>
            <a:r>
              <a:rPr b="0" i="0" lang="en-SG" sz="2800" u="none" cap="none" strike="noStrike">
                <a:solidFill>
                  <a:srgbClr val="00B050"/>
                </a:solidFill>
                <a:latin typeface="Source Sans Pro"/>
                <a:ea typeface="Source Sans Pro"/>
                <a:cs typeface="Source Sans Pro"/>
                <a:sym typeface="Source Sans Pro"/>
              </a:rPr>
              <a:t>“%c”</a:t>
            </a:r>
            <a:r>
              <a:rPr b="0" i="0" lang="en-SG" sz="2800" u="none" cap="none" strike="noStrike">
                <a:solidFill>
                  <a:schemeClr val="dk1"/>
                </a:solidFill>
                <a:latin typeface="Source Sans Pro"/>
                <a:ea typeface="Source Sans Pro"/>
                <a:cs typeface="Source Sans Pro"/>
                <a:sym typeface="Source Sans Pro"/>
              </a:rPr>
              <a:t>, answer);</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	assert(answer == </a:t>
            </a:r>
            <a:r>
              <a:rPr b="0" i="0" lang="en-SG" sz="2800" u="none" cap="none" strike="noStrike">
                <a:solidFill>
                  <a:srgbClr val="00B050"/>
                </a:solidFill>
                <a:latin typeface="Source Sans Pro"/>
                <a:ea typeface="Source Sans Pro"/>
                <a:cs typeface="Source Sans Pro"/>
                <a:sym typeface="Source Sans Pro"/>
              </a:rPr>
              <a:t>‘N’</a:t>
            </a:r>
            <a:r>
              <a:rPr b="0" i="0" lang="en-SG" sz="2800" u="none" cap="none" strike="noStrike">
                <a:solidFill>
                  <a:schemeClr val="dk1"/>
                </a:solidFill>
                <a:latin typeface="Source Sans Pro"/>
                <a:ea typeface="Source Sans Pro"/>
                <a:cs typeface="Source Sans Pro"/>
                <a:sym typeface="Source Sans Pro"/>
              </a:rPr>
              <a:t>);</a:t>
            </a:r>
            <a:br>
              <a:rPr b="0" i="0" lang="en-SG" sz="2800" u="none" cap="none" strike="noStrike">
                <a:solidFill>
                  <a:schemeClr val="dk1"/>
                </a:solidFill>
                <a:latin typeface="Source Sans Pro"/>
                <a:ea typeface="Source Sans Pro"/>
                <a:cs typeface="Source Sans Pro"/>
                <a:sym typeface="Source Sans Pro"/>
              </a:rPr>
            </a:br>
            <a:r>
              <a:rPr b="0" i="0" lang="en-SG" sz="2800" u="none" cap="none" strike="noStrike">
                <a:solidFill>
                  <a:schemeClr val="dk1"/>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1"/>
              </a:buClr>
              <a:buSzPts val="2800"/>
              <a:buFont typeface="Source Sans Pro"/>
              <a:buChar char="■"/>
            </a:pPr>
            <a:r>
              <a:rPr b="0" i="0" lang="en-SG" sz="2800" u="none" cap="none" strike="noStrike">
                <a:solidFill>
                  <a:schemeClr val="dk1"/>
                </a:solidFill>
                <a:latin typeface="Source Sans Pro"/>
                <a:ea typeface="Source Sans Pro"/>
                <a:cs typeface="Source Sans Pro"/>
                <a:sym typeface="Source Sans Pro"/>
              </a:rPr>
              <a:t>If wrong answer is given: </a:t>
            </a:r>
            <a:r>
              <a:rPr b="0" i="0" lang="en-SG" sz="2800" u="none" cap="none" strike="noStrike">
                <a:solidFill>
                  <a:srgbClr val="FF0000"/>
                </a:solidFill>
                <a:latin typeface="Source Sans Pro"/>
                <a:ea typeface="Source Sans Pro"/>
                <a:cs typeface="Source Sans Pro"/>
                <a:sym typeface="Source Sans Pro"/>
              </a:rPr>
              <a:t>Assertion ‘answer == ‘Y’’ failed.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1"/>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21</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311" name="Google Shape;311;p41"/>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12" name="Google Shape;312;p41"/>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3" name="Google Shape;313;p41"/>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a:t>
            </a:r>
            <a:r>
              <a:rPr b="1" i="0" lang="en-SG" sz="4000" u="none" cap="none" strike="noStrike">
                <a:solidFill>
                  <a:srgbClr val="0070C0"/>
                </a:solidFill>
                <a:latin typeface="Source Sans Pro"/>
                <a:ea typeface="Source Sans Pro"/>
                <a:cs typeface="Source Sans Pro"/>
                <a:sym typeface="Source Sans Pro"/>
              </a:rPr>
              <a:t>PS 21.1.</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5"/>
          <p:cNvSpPr txBox="1"/>
          <p:nvPr>
            <p:ph type="ctrTitle"/>
          </p:nvPr>
        </p:nvSpPr>
        <p:spPr>
          <a:xfrm>
            <a:off x="1915040" y="135120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lang="en-SG"/>
              <a:t>Tutorial 08</a:t>
            </a:r>
            <a:endParaRPr/>
          </a:p>
        </p:txBody>
      </p:sp>
      <p:sp>
        <p:nvSpPr>
          <p:cNvPr descr="Image result for gong cha nus" id="115" name="Google Shape;115;p15"/>
          <p:cNvSpPr/>
          <p:nvPr/>
        </p:nvSpPr>
        <p:spPr>
          <a:xfrm>
            <a:off x="3105150" y="1747838"/>
            <a:ext cx="5981700" cy="3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16" name="Google Shape;116;p15"/>
          <p:cNvSpPr/>
          <p:nvPr/>
        </p:nvSpPr>
        <p:spPr>
          <a:xfrm>
            <a:off x="3257550" y="1900238"/>
            <a:ext cx="5981700" cy="3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7" name="Google Shape;117;p15"/>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82000"/>
              </a:lnSpc>
              <a:spcBef>
                <a:spcPts val="0"/>
              </a:spcBef>
              <a:spcAft>
                <a:spcPts val="0"/>
              </a:spcAft>
              <a:buClr>
                <a:schemeClr val="dk1"/>
              </a:buClr>
              <a:buSzPts val="2500"/>
              <a:buFont typeface="Source Sans Pro"/>
              <a:buNone/>
            </a:pPr>
            <a:r>
              <a:rPr b="1" lang="en-SG" sz="2500">
                <a:solidFill>
                  <a:schemeClr val="dk1"/>
                </a:solidFill>
              </a:rPr>
              <a:t>Xiao Liang</a:t>
            </a:r>
            <a:r>
              <a:rPr b="1" i="0" lang="en-SG" sz="2500" u="none" cap="none" strike="noStrike">
                <a:solidFill>
                  <a:schemeClr val="dk1"/>
                </a:solidFill>
                <a:latin typeface="Source Sans Pro"/>
                <a:ea typeface="Source Sans Pro"/>
                <a:cs typeface="Source Sans Pro"/>
                <a:sym typeface="Source Sans Pro"/>
              </a:rPr>
              <a:t> </a:t>
            </a:r>
            <a:r>
              <a:rPr b="0" i="0" lang="en-SG" sz="2500" u="none" cap="none" strike="noStrike">
                <a:solidFill>
                  <a:schemeClr val="dk1"/>
                </a:solidFill>
                <a:latin typeface="Source Sans Pro"/>
                <a:ea typeface="Source Sans Pro"/>
                <a:cs typeface="Source Sans Pro"/>
                <a:sym typeface="Source Sans Pro"/>
              </a:rPr>
              <a:t>|</a:t>
            </a:r>
            <a:r>
              <a:rPr b="1" i="0" lang="en-SG" sz="2500" u="none" cap="none" strike="noStrike">
                <a:solidFill>
                  <a:schemeClr val="dk1"/>
                </a:solidFill>
                <a:latin typeface="Source Sans Pro"/>
                <a:ea typeface="Source Sans Pro"/>
                <a:cs typeface="Source Sans Pro"/>
                <a:sym typeface="Source Sans Pro"/>
              </a:rPr>
              <a:t> </a:t>
            </a:r>
            <a:r>
              <a:rPr i="1" lang="en-SG" sz="2500">
                <a:solidFill>
                  <a:schemeClr val="dk1"/>
                </a:solidFill>
              </a:rPr>
              <a:t>yuxiao</a:t>
            </a:r>
            <a:r>
              <a:rPr b="0" i="1" lang="en-SG" sz="2500" u="none" cap="none" strike="noStrike">
                <a:solidFill>
                  <a:schemeClr val="dk1"/>
                </a:solidFill>
                <a:latin typeface="Source Sans Pro"/>
                <a:ea typeface="Source Sans Pro"/>
                <a:cs typeface="Source Sans Pro"/>
                <a:sym typeface="Source Sans Pro"/>
              </a:rPr>
              <a:t>@comp.nus.edu.sg</a:t>
            </a:r>
            <a:endParaRPr/>
          </a:p>
          <a:p>
            <a:pPr indent="0" lvl="0" marL="0" marR="0" rtl="0" algn="ctr">
              <a:lnSpc>
                <a:spcPct val="82000"/>
              </a:lnSpc>
              <a:spcBef>
                <a:spcPts val="600"/>
              </a:spcBef>
              <a:spcAft>
                <a:spcPts val="0"/>
              </a:spcAft>
              <a:buClr>
                <a:schemeClr val="lt2"/>
              </a:buClr>
              <a:buSzPts val="2500"/>
              <a:buFont typeface="Source Sans Pro"/>
              <a:buNone/>
            </a:pPr>
            <a:r>
              <a:rPr b="1" i="0" lang="en-SG" sz="2500" u="sng" cap="none" strike="noStrike">
                <a:solidFill>
                  <a:schemeClr val="hlink"/>
                </a:solidFill>
                <a:latin typeface="Source Sans Pro"/>
                <a:ea typeface="Source Sans Pro"/>
                <a:cs typeface="Source Sans Pro"/>
                <a:sym typeface="Source Sans Pro"/>
                <a:hlinkClick r:id="rId3"/>
              </a:rPr>
              <a:t>https://github.com/yxliang01/cs1010-fun-stuff</a:t>
            </a:r>
            <a:endParaRPr/>
          </a:p>
          <a:p>
            <a:pPr indent="0" lvl="0" marL="0" marR="0" rtl="0" algn="ctr">
              <a:lnSpc>
                <a:spcPct val="82000"/>
              </a:lnSpc>
              <a:spcBef>
                <a:spcPts val="600"/>
              </a:spcBef>
              <a:spcAft>
                <a:spcPts val="0"/>
              </a:spcAft>
              <a:buClr>
                <a:schemeClr val="lt2"/>
              </a:buClr>
              <a:buSzPts val="2500"/>
              <a:buFont typeface="Source Sans Pro"/>
              <a:buNone/>
            </a:pPr>
            <a:r>
              <a:rPr lang="en-SG"/>
              <a:t>Adapted from Evan Tay’s Slide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21.1</a:t>
            </a:r>
            <a:endParaRPr/>
          </a:p>
        </p:txBody>
      </p:sp>
      <p:sp>
        <p:nvSpPr>
          <p:cNvPr id="320" name="Google Shape;320;p42"/>
          <p:cNvSpPr txBox="1"/>
          <p:nvPr>
            <p:ph idx="1" type="body"/>
          </p:nvPr>
        </p:nvSpPr>
        <p:spPr>
          <a:xfrm>
            <a:off x="1371600" y="1923067"/>
            <a:ext cx="9601200" cy="4550303"/>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void</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foo</a:t>
            </a:r>
            <a:r>
              <a:rPr b="0" i="0" lang="en-SG" sz="2800" u="none" cap="none" strike="noStrike">
                <a:solidFill>
                  <a:schemeClr val="dk2"/>
                </a:solidFill>
                <a:latin typeface="Source Sans Pro"/>
                <a:ea typeface="Source Sans Pro"/>
                <a:cs typeface="Source Sans Pro"/>
                <a:sym typeface="Source Sans Pro"/>
              </a:rPr>
              <a:t>(</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x)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if (x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0)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else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assert(x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Would the assert in Line 5 above ever fail?</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21.1</a:t>
            </a:r>
            <a:endParaRPr/>
          </a:p>
        </p:txBody>
      </p:sp>
      <p:sp>
        <p:nvSpPr>
          <p:cNvPr id="327" name="Google Shape;327;p43"/>
          <p:cNvSpPr txBox="1"/>
          <p:nvPr>
            <p:ph idx="1" type="body"/>
          </p:nvPr>
        </p:nvSpPr>
        <p:spPr>
          <a:xfrm>
            <a:off x="1371600" y="1923067"/>
            <a:ext cx="9601200" cy="481156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void</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foo</a:t>
            </a:r>
            <a:r>
              <a:rPr b="0" i="0" lang="en-SG" sz="2800" u="none" cap="none" strike="noStrike">
                <a:solidFill>
                  <a:schemeClr val="dk2"/>
                </a:solidFill>
                <a:latin typeface="Source Sans Pro"/>
                <a:ea typeface="Source Sans Pro"/>
                <a:cs typeface="Source Sans Pro"/>
                <a:sym typeface="Source Sans Pro"/>
              </a:rPr>
              <a:t>(</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x)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if (x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0)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else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assert(x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Would the assert in Line 5 above ever fail? </a:t>
            </a:r>
            <a:r>
              <a:rPr b="1" i="0" lang="en-SG" sz="2800" u="none" cap="none" strike="noStrike">
                <a:solidFill>
                  <a:srgbClr val="FF0000"/>
                </a:solidFill>
                <a:latin typeface="Source Sans Pro"/>
                <a:ea typeface="Source Sans Pro"/>
                <a:cs typeface="Source Sans Pro"/>
                <a:sym typeface="Source Sans Pro"/>
              </a:rPr>
              <a:t>Yes</a:t>
            </a:r>
            <a:endParaRPr/>
          </a:p>
          <a:p>
            <a:pPr indent="-384048" lvl="1" marL="914400" marR="0" rtl="0" algn="l">
              <a:lnSpc>
                <a:spcPct val="94000"/>
              </a:lnSpc>
              <a:spcBef>
                <a:spcPts val="700"/>
              </a:spcBef>
              <a:spcAft>
                <a:spcPts val="0"/>
              </a:spcAft>
              <a:buClr>
                <a:srgbClr val="FF0000"/>
              </a:buClr>
              <a:buSzPts val="2800"/>
              <a:buFont typeface="Source Sans Pro"/>
              <a:buChar char="–"/>
            </a:pPr>
            <a:r>
              <a:rPr b="0" i="1" lang="en-SG" sz="2800" u="none" cap="none" strike="noStrike">
                <a:solidFill>
                  <a:srgbClr val="FF0000"/>
                </a:solidFill>
                <a:latin typeface="Source Sans Pro"/>
                <a:ea typeface="Source Sans Pro"/>
                <a:cs typeface="Source Sans Pro"/>
                <a:sym typeface="Source Sans Pro"/>
              </a:rPr>
              <a:t>Consider </a:t>
            </a:r>
            <a:r>
              <a:rPr b="1" i="1" lang="en-SG" sz="2800" u="none" cap="none" strike="noStrike">
                <a:solidFill>
                  <a:srgbClr val="FF0000"/>
                </a:solidFill>
                <a:latin typeface="Source Sans Pro"/>
                <a:ea typeface="Source Sans Pro"/>
                <a:cs typeface="Source Sans Pro"/>
                <a:sym typeface="Source Sans Pro"/>
              </a:rPr>
              <a:t>x = -1</a:t>
            </a:r>
            <a:endParaRPr/>
          </a:p>
          <a:p>
            <a:pPr indent="0" lvl="0" marL="0" marR="0" rtl="0" algn="l">
              <a:lnSpc>
                <a:spcPct val="94000"/>
              </a:lnSpc>
              <a:spcBef>
                <a:spcPts val="1200"/>
              </a:spcBef>
              <a:spcAft>
                <a:spcPts val="0"/>
              </a:spcAft>
              <a:buClr>
                <a:schemeClr val="dk2"/>
              </a:buClr>
              <a:buSzPts val="2800"/>
              <a:buFont typeface="Source Sans Pro"/>
              <a:buNone/>
            </a:pPr>
            <a:r>
              <a:t/>
            </a:r>
            <a:endParaRPr b="1" i="0" sz="28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2538450" y="2921850"/>
            <a:ext cx="71151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sz="7200"/>
              <a:t>Problem Set 21.2</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4711350" y="598700"/>
            <a:ext cx="23235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Pop quiz</a:t>
            </a:r>
            <a:endParaRPr/>
          </a:p>
        </p:txBody>
      </p:sp>
      <p:sp>
        <p:nvSpPr>
          <p:cNvPr id="340" name="Google Shape;340;p45"/>
          <p:cNvSpPr txBox="1"/>
          <p:nvPr>
            <p:ph idx="1" type="body"/>
          </p:nvPr>
        </p:nvSpPr>
        <p:spPr>
          <a:xfrm>
            <a:off x="3011850" y="1917050"/>
            <a:ext cx="6168300" cy="6636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b="1" lang="en-SG" sz="4800"/>
              <a:t>What does `cat` do?</a:t>
            </a:r>
            <a:endParaRPr b="1" sz="4800"/>
          </a:p>
        </p:txBody>
      </p:sp>
      <p:pic>
        <p:nvPicPr>
          <p:cNvPr id="341" name="Google Shape;341;p45"/>
          <p:cNvPicPr preferRelativeResize="0"/>
          <p:nvPr/>
        </p:nvPicPr>
        <p:blipFill>
          <a:blip r:embed="rId3">
            <a:alphaModFix/>
          </a:blip>
          <a:stretch>
            <a:fillRect/>
          </a:stretch>
        </p:blipFill>
        <p:spPr>
          <a:xfrm>
            <a:off x="3351663" y="3187075"/>
            <a:ext cx="5488675" cy="3073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Fun stuff</a:t>
            </a:r>
            <a:endParaRPr/>
          </a:p>
        </p:txBody>
      </p:sp>
      <p:sp>
        <p:nvSpPr>
          <p:cNvPr id="348" name="Google Shape;348;p46"/>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49" name="Google Shape;349;p46"/>
          <p:cNvPicPr preferRelativeResize="0"/>
          <p:nvPr/>
        </p:nvPicPr>
        <p:blipFill>
          <a:blip r:embed="rId3">
            <a:alphaModFix/>
          </a:blip>
          <a:stretch>
            <a:fillRect/>
          </a:stretch>
        </p:blipFill>
        <p:spPr>
          <a:xfrm>
            <a:off x="4360233" y="5"/>
            <a:ext cx="4898572"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47"/>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57" name="Google Shape;357;p47"/>
          <p:cNvPicPr preferRelativeResize="0"/>
          <p:nvPr/>
        </p:nvPicPr>
        <p:blipFill>
          <a:blip r:embed="rId3">
            <a:alphaModFix/>
          </a:blip>
          <a:stretch>
            <a:fillRect/>
          </a:stretch>
        </p:blipFill>
        <p:spPr>
          <a:xfrm>
            <a:off x="1957951" y="0"/>
            <a:ext cx="8783500" cy="6858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912650" y="305525"/>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`sl | lolcat` on PE</a:t>
            </a:r>
            <a:endParaRPr/>
          </a:p>
        </p:txBody>
      </p:sp>
      <p:sp>
        <p:nvSpPr>
          <p:cNvPr id="364" name="Google Shape;364;p48"/>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t/>
            </a:r>
            <a:endParaRPr/>
          </a:p>
        </p:txBody>
      </p:sp>
      <p:pic>
        <p:nvPicPr>
          <p:cNvPr id="365" name="Google Shape;365;p48"/>
          <p:cNvPicPr preferRelativeResize="0"/>
          <p:nvPr/>
        </p:nvPicPr>
        <p:blipFill>
          <a:blip r:embed="rId3">
            <a:alphaModFix/>
          </a:blip>
          <a:stretch>
            <a:fillRect/>
          </a:stretch>
        </p:blipFill>
        <p:spPr>
          <a:xfrm>
            <a:off x="0" y="1584025"/>
            <a:ext cx="12192000" cy="527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Installing lolcat</a:t>
            </a:r>
            <a:endParaRPr/>
          </a:p>
        </p:txBody>
      </p:sp>
      <p:sp>
        <p:nvSpPr>
          <p:cNvPr id="372" name="Google Shape;372;p49"/>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SG"/>
              <a:t>C implementation: </a:t>
            </a:r>
            <a:r>
              <a:rPr lang="en-SG" u="sng">
                <a:solidFill>
                  <a:schemeClr val="hlink"/>
                </a:solidFill>
                <a:hlinkClick r:id="rId3"/>
              </a:rPr>
              <a:t>https://github.com/jaseg/lolcat</a:t>
            </a:r>
            <a:endParaRPr/>
          </a:p>
          <a:p>
            <a:pPr indent="0" lvl="0" marL="0" rtl="0" algn="l">
              <a:spcBef>
                <a:spcPts val="1000"/>
              </a:spcBef>
              <a:spcAft>
                <a:spcPts val="0"/>
              </a:spcAft>
              <a:buNone/>
            </a:pPr>
            <a:r>
              <a:t/>
            </a:r>
            <a:endParaRPr/>
          </a:p>
          <a:p>
            <a:pPr indent="0" lvl="0" marL="0" rtl="0" algn="l">
              <a:spcBef>
                <a:spcPts val="1000"/>
              </a:spcBef>
              <a:spcAft>
                <a:spcPts val="200"/>
              </a:spcAft>
              <a:buNone/>
            </a:pPr>
            <a:r>
              <a:rPr lang="en-SG"/>
              <a:t>Just `make` and you will get `lolcat` on PE!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0"/>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379" name="Google Shape;379;p50"/>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80" name="Google Shape;380;p50"/>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81" name="Google Shape;381;p50"/>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 </a:t>
            </a:r>
            <a:r>
              <a:rPr b="1" i="0" lang="en-SG" sz="4000" u="none" cap="none" strike="noStrike">
                <a:solidFill>
                  <a:schemeClr val="dk1"/>
                </a:solidFill>
                <a:latin typeface="Source Sans Pro"/>
                <a:ea typeface="Source Sans Pro"/>
                <a:cs typeface="Source Sans Pro"/>
                <a:sym typeface="Source Sans Pro"/>
              </a:rPr>
              <a:t>PS 22.1. PS 22.2</a:t>
            </a:r>
            <a:endParaRPr b="1"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387" name="Google Shape;387;p5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In CS1010, we will focus on the efficiency of your code in two senses:</a:t>
            </a:r>
            <a:endParaRPr/>
          </a:p>
          <a:p>
            <a:pPr indent="-384048" lvl="1" marL="914400" marR="0" rtl="0" algn="l">
              <a:lnSpc>
                <a:spcPct val="94000"/>
              </a:lnSpc>
              <a:spcBef>
                <a:spcPts val="700"/>
              </a:spcBef>
              <a:spcAft>
                <a:spcPts val="0"/>
              </a:spcAft>
              <a:buClr>
                <a:srgbClr val="00B050"/>
              </a:buClr>
              <a:buSzPts val="2800"/>
              <a:buFont typeface="Source Sans Pro"/>
              <a:buChar char="–"/>
            </a:pPr>
            <a:r>
              <a:rPr b="1" i="1" lang="en-SG" sz="2800" u="none" cap="none" strike="noStrike">
                <a:solidFill>
                  <a:srgbClr val="00B050"/>
                </a:solidFill>
                <a:latin typeface="Source Sans Pro"/>
                <a:ea typeface="Source Sans Pro"/>
                <a:cs typeface="Source Sans Pro"/>
                <a:sym typeface="Source Sans Pro"/>
              </a:rPr>
              <a:t>First, your code should not perform redundant work and it should not repeat itself unnecessarily.</a:t>
            </a:r>
            <a:endParaRPr/>
          </a:p>
          <a:p>
            <a:pPr indent="-384048" lvl="1" marL="914400" marR="0" rtl="0" algn="l">
              <a:lnSpc>
                <a:spcPct val="94000"/>
              </a:lnSpc>
              <a:spcBef>
                <a:spcPts val="700"/>
              </a:spcBef>
              <a:spcAft>
                <a:spcPts val="0"/>
              </a:spcAft>
              <a:buClr>
                <a:srgbClr val="00B050"/>
              </a:buClr>
              <a:buSzPts val="2800"/>
              <a:buFont typeface="Source Sans Pro"/>
              <a:buChar char="–"/>
            </a:pPr>
            <a:r>
              <a:rPr b="1" i="1" lang="en-SG" sz="2800" u="none" cap="none" strike="noStrike">
                <a:solidFill>
                  <a:srgbClr val="00B050"/>
                </a:solidFill>
                <a:latin typeface="Source Sans Pro"/>
                <a:ea typeface="Source Sans Pro"/>
                <a:cs typeface="Source Sans Pro"/>
                <a:sym typeface="Source Sans Pro"/>
              </a:rPr>
              <a:t> Second, your algorithm should run within a given Big-O running time.</a:t>
            </a:r>
            <a:endParaRPr b="1" i="1"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Today’s plan</a:t>
            </a:r>
            <a:endParaRPr/>
          </a:p>
        </p:txBody>
      </p:sp>
      <p:sp>
        <p:nvSpPr>
          <p:cNvPr id="123" name="Google Shape;123;p16"/>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20: C Pre-processor</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20.1, 20.2</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21: Assert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21.1</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Unit 22: Efficiency</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Problem Set 22.1, 22.2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2"/>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394" name="Google Shape;394;p52"/>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395" name="Google Shape;395;p52"/>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6" name="Google Shape;396;p52"/>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PS 22.1. </a:t>
            </a:r>
            <a:r>
              <a:rPr b="1" i="0" lang="en-SG" sz="4000" u="none" cap="none" strike="noStrike">
                <a:solidFill>
                  <a:schemeClr val="dk1"/>
                </a:solidFill>
                <a:latin typeface="Source Sans Pro"/>
                <a:ea typeface="Source Sans Pro"/>
                <a:cs typeface="Source Sans Pro"/>
                <a:sym typeface="Source Sans Pro"/>
              </a:rPr>
              <a:t>PS 22.2</a:t>
            </a:r>
            <a:endParaRPr b="1"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22.1</a:t>
            </a:r>
            <a:endParaRPr/>
          </a:p>
        </p:txBody>
      </p:sp>
      <p:sp>
        <p:nvSpPr>
          <p:cNvPr id="403" name="Google Shape;403;p53"/>
          <p:cNvSpPr txBox="1"/>
          <p:nvPr>
            <p:ph idx="1" type="body"/>
          </p:nvPr>
        </p:nvSpPr>
        <p:spPr>
          <a:xfrm>
            <a:off x="1371600" y="1923067"/>
            <a:ext cx="9601200" cy="4709961"/>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Order the following functions in increasing rate of growth:</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1. Log</a:t>
            </a:r>
            <a:r>
              <a:rPr b="0" i="1" lang="en-SG" sz="1800" u="none" cap="none" strike="noStrike">
                <a:solidFill>
                  <a:schemeClr val="dk2"/>
                </a:solidFill>
                <a:latin typeface="Source Sans Pro"/>
                <a:ea typeface="Source Sans Pro"/>
                <a:cs typeface="Source Sans Pro"/>
                <a:sym typeface="Source Sans Pro"/>
              </a:rPr>
              <a:t>10 </a:t>
            </a:r>
            <a:r>
              <a:rPr b="0" i="1" lang="en-SG" sz="2800" u="none" cap="none" strike="noStrike">
                <a:solidFill>
                  <a:schemeClr val="dk2"/>
                </a:solidFill>
                <a:latin typeface="Source Sans Pro"/>
                <a:ea typeface="Source Sans Pro"/>
                <a:cs typeface="Source Sans Pro"/>
                <a:sym typeface="Source Sans Pro"/>
              </a:rPr>
              <a:t>n		</a:t>
            </a:r>
            <a:r>
              <a:rPr b="0" i="1" lang="en-SG" sz="2800" u="none" cap="none" strike="noStrike">
                <a:solidFill>
                  <a:schemeClr val="dk2"/>
                </a:solidFill>
                <a:latin typeface="Source Sans Pro"/>
                <a:ea typeface="Source Sans Pro"/>
                <a:cs typeface="Source Sans Pro"/>
                <a:sym typeface="Source Sans Pro"/>
              </a:rPr>
              <a:t>2</a:t>
            </a:r>
            <a:r>
              <a:rPr b="0" i="1" lang="en-SG" sz="2800" u="none" cap="none" strike="noStrike">
                <a:solidFill>
                  <a:schemeClr val="dk2"/>
                </a:solidFill>
                <a:latin typeface="Source Sans Pro"/>
                <a:ea typeface="Source Sans Pro"/>
                <a:cs typeface="Source Sans Pro"/>
                <a:sym typeface="Source Sans Pro"/>
              </a:rPr>
              <a:t>. ln n</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3. √n			       4. n			</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5. n ln n			6. n^2</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7. n ^ 4			8. 2^n</a:t>
            </a:r>
            <a:endParaRPr/>
          </a:p>
          <a:p>
            <a:pPr indent="0" lvl="1" marL="530352" marR="0" rtl="0" algn="l">
              <a:lnSpc>
                <a:spcPct val="94000"/>
              </a:lnSpc>
              <a:spcBef>
                <a:spcPts val="700"/>
              </a:spcBef>
              <a:spcAft>
                <a:spcPts val="0"/>
              </a:spcAft>
              <a:buClr>
                <a:schemeClr val="dk2"/>
              </a:buClr>
              <a:buSzPts val="2800"/>
              <a:buFont typeface="Source Sans Pro"/>
              <a:buNone/>
            </a:pPr>
            <a:r>
              <a:rPr b="0" i="1" lang="en-SG" sz="2800" u="none" cap="none" strike="noStrike">
                <a:solidFill>
                  <a:schemeClr val="dk2"/>
                </a:solidFill>
                <a:latin typeface="Source Sans Pro"/>
                <a:ea typeface="Source Sans Pro"/>
                <a:cs typeface="Source Sans Pro"/>
                <a:sym typeface="Source Sans Pro"/>
              </a:rPr>
              <a:t>9. e^n			10. n!		</a:t>
            </a:r>
            <a:r>
              <a:rPr b="1" i="1" lang="en-SG" sz="2800" u="none" cap="none" strike="noStrike">
                <a:solidFill>
                  <a:schemeClr val="dk2"/>
                </a:solidFill>
                <a:latin typeface="Source Sans Pro"/>
                <a:ea typeface="Source Sans Pro"/>
                <a:cs typeface="Source Sans Pro"/>
                <a:sym typeface="Source Sans Pro"/>
              </a:rPr>
              <a:t>		</a:t>
            </a:r>
            <a:r>
              <a:rPr b="0" i="1" lang="en-SG" sz="2800" u="none" cap="none" strike="noStrike">
                <a:solidFill>
                  <a:schemeClr val="dk2"/>
                </a:solidFill>
                <a:latin typeface="Source Sans Pro"/>
                <a:ea typeface="Source Sans Pro"/>
                <a:cs typeface="Source Sans Pro"/>
                <a:sym typeface="Source Sans Pro"/>
              </a:rPr>
              <a:t>		</a:t>
            </a:r>
            <a:r>
              <a:rPr b="1" i="1" lang="en-SG" sz="2800" u="none" cap="none" strike="noStrike">
                <a:solidFill>
                  <a:schemeClr val="dk2"/>
                </a:solidFill>
                <a:latin typeface="Source Sans Pro"/>
                <a:ea typeface="Source Sans Pro"/>
                <a:cs typeface="Source Sans Pro"/>
                <a:sym typeface="Source Sans Pro"/>
              </a:rPr>
              <a:t>						</a:t>
            </a:r>
            <a:endParaRPr b="0" i="1"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882650" y="1157400"/>
            <a:ext cx="84267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lang="en-SG"/>
              <a:t>How about when it is w.r.t Big-O?</a:t>
            </a:r>
            <a:endParaRPr/>
          </a:p>
        </p:txBody>
      </p:sp>
      <p:pic>
        <p:nvPicPr>
          <p:cNvPr id="410" name="Google Shape;410;p54"/>
          <p:cNvPicPr preferRelativeResize="0"/>
          <p:nvPr/>
        </p:nvPicPr>
        <p:blipFill>
          <a:blip r:embed="rId3">
            <a:alphaModFix/>
          </a:blip>
          <a:stretch>
            <a:fillRect/>
          </a:stretch>
        </p:blipFill>
        <p:spPr>
          <a:xfrm>
            <a:off x="3351663" y="2400300"/>
            <a:ext cx="5488675" cy="3073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5"/>
          <p:cNvSpPr txBox="1"/>
          <p:nvPr>
            <p:ph type="title"/>
          </p:nvPr>
        </p:nvSpPr>
        <p:spPr>
          <a:xfrm>
            <a:off x="1371600" y="685800"/>
            <a:ext cx="9601200" cy="1014300"/>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22.1</a:t>
            </a:r>
            <a:endParaRPr/>
          </a:p>
        </p:txBody>
      </p:sp>
      <p:sp>
        <p:nvSpPr>
          <p:cNvPr id="417" name="Google Shape;417;p55"/>
          <p:cNvSpPr txBox="1"/>
          <p:nvPr>
            <p:ph idx="1" type="body"/>
          </p:nvPr>
        </p:nvSpPr>
        <p:spPr>
          <a:xfrm>
            <a:off x="1371600" y="1923067"/>
            <a:ext cx="9601200" cy="4710000"/>
          </a:xfrm>
          <a:prstGeom prst="rect">
            <a:avLst/>
          </a:prstGeom>
          <a:noFill/>
          <a:ln>
            <a:noFill/>
          </a:ln>
        </p:spPr>
        <p:txBody>
          <a:bodyPr anchorCtr="0" anchor="t" bIns="45700" lIns="91425" spcFirstLastPara="1" rIns="91425" wrap="square" tIns="45700">
            <a:noAutofit/>
          </a:bodyPr>
          <a:lstStyle/>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2"/>
              </a:solidFill>
              <a:latin typeface="Source Sans Pro"/>
              <a:ea typeface="Source Sans Pro"/>
              <a:cs typeface="Source Sans Pro"/>
              <a:sym typeface="Source Sans Pro"/>
            </a:endParaRPr>
          </a:p>
        </p:txBody>
      </p:sp>
      <p:pic>
        <p:nvPicPr>
          <p:cNvPr id="418" name="Google Shape;418;p55"/>
          <p:cNvPicPr preferRelativeResize="0"/>
          <p:nvPr/>
        </p:nvPicPr>
        <p:blipFill>
          <a:blip r:embed="rId3">
            <a:alphaModFix/>
          </a:blip>
          <a:stretch>
            <a:fillRect/>
          </a:stretch>
        </p:blipFill>
        <p:spPr>
          <a:xfrm>
            <a:off x="852350" y="3047324"/>
            <a:ext cx="11274099" cy="1459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6"/>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22</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EFFICIENCY</a:t>
            </a:r>
            <a:endParaRPr/>
          </a:p>
        </p:txBody>
      </p:sp>
      <p:sp>
        <p:nvSpPr>
          <p:cNvPr descr="Image result for gong cha nus" id="425" name="Google Shape;425;p56"/>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426" name="Google Shape;426;p56"/>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7" name="Google Shape;427;p56"/>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chemeClr val="dk1"/>
              </a:buClr>
              <a:buSzPts val="4000"/>
              <a:buFont typeface="Source Sans Pro"/>
              <a:buNone/>
            </a:pPr>
            <a:r>
              <a:rPr b="1" i="0" lang="en-SG" sz="4000" u="none" cap="none" strike="noStrike">
                <a:solidFill>
                  <a:schemeClr val="dk1"/>
                </a:solidFill>
                <a:latin typeface="Source Sans Pro"/>
                <a:ea typeface="Source Sans Pro"/>
                <a:cs typeface="Source Sans Pro"/>
                <a:sym typeface="Source Sans Pro"/>
              </a:rPr>
              <a:t>Recap. PS 22.1. </a:t>
            </a:r>
            <a:r>
              <a:rPr b="1" i="0" lang="en-SG" sz="4000" u="none" cap="none" strike="noStrike">
                <a:solidFill>
                  <a:srgbClr val="0070C0"/>
                </a:solidFill>
                <a:latin typeface="Source Sans Pro"/>
                <a:ea typeface="Source Sans Pro"/>
                <a:cs typeface="Source Sans Pro"/>
                <a:sym typeface="Source Sans Pro"/>
              </a:rPr>
              <a:t>PS 22.2</a:t>
            </a:r>
            <a:endParaRPr b="1" i="0" sz="4000" u="none" cap="none" strike="noStrike">
              <a:solidFill>
                <a:srgbClr val="0070C0"/>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a)</a:t>
            </a:r>
            <a:endParaRPr/>
          </a:p>
        </p:txBody>
      </p:sp>
      <p:sp>
        <p:nvSpPr>
          <p:cNvPr id="434" name="Google Shape;434;p57"/>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a)</a:t>
            </a:r>
            <a:endParaRPr/>
          </a:p>
        </p:txBody>
      </p:sp>
      <p:sp>
        <p:nvSpPr>
          <p:cNvPr id="441" name="Google Shape;441;p5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n^2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48" name="Google Shape;448;p5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a:t>
            </a:r>
            <a:endParaRPr b="1" i="0"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b)</a:t>
            </a:r>
            <a:endParaRPr/>
          </a:p>
        </p:txBody>
      </p:sp>
      <p:sp>
        <p:nvSpPr>
          <p:cNvPr id="455" name="Google Shape;455;p6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n; i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0; j &lt; n; j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(log</a:t>
            </a:r>
            <a:r>
              <a:rPr b="1" i="0" lang="en-SG" sz="1800" u="none" cap="none" strike="noStrike">
                <a:solidFill>
                  <a:srgbClr val="00B050"/>
                </a:solidFill>
                <a:latin typeface="Source Sans Pro"/>
                <a:ea typeface="Source Sans Pro"/>
                <a:cs typeface="Source Sans Pro"/>
                <a:sym typeface="Source Sans Pro"/>
              </a:rPr>
              <a:t>2</a:t>
            </a:r>
            <a:r>
              <a:rPr b="0" i="0" lang="en-SG" sz="2800" u="none" cap="none" strike="noStrike">
                <a:solidFill>
                  <a:srgbClr val="00B050"/>
                </a:solidFill>
                <a:latin typeface="Source Sans Pro"/>
                <a:ea typeface="Source Sans Pro"/>
                <a:cs typeface="Source Sans Pro"/>
                <a:sym typeface="Source Sans Pro"/>
              </a:rPr>
              <a:t> </a:t>
            </a:r>
            <a:r>
              <a:rPr b="1" i="0" lang="en-SG" sz="2800" u="none" cap="none" strike="noStrike">
                <a:solidFill>
                  <a:srgbClr val="00B050"/>
                </a:solidFill>
                <a:latin typeface="Source Sans Pro"/>
                <a:ea typeface="Source Sans Pro"/>
                <a:cs typeface="Source Sans Pro"/>
                <a:sym typeface="Source Sans Pro"/>
              </a:rPr>
              <a:t>n)^2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c)</a:t>
            </a:r>
            <a:endParaRPr/>
          </a:p>
        </p:txBody>
      </p:sp>
      <p:sp>
        <p:nvSpPr>
          <p:cNvPr id="462" name="Google Shape;462;p6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k;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endParaRPr b="1" i="0" sz="2800" u="none" cap="none" strike="noStrike">
              <a:solidFill>
                <a:srgbClr val="00B050"/>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7"/>
          <p:cNvSpPr txBox="1"/>
          <p:nvPr>
            <p:ph type="ctrTitle"/>
          </p:nvPr>
        </p:nvSpPr>
        <p:spPr>
          <a:xfrm>
            <a:off x="1915128" y="178845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Source Sans Pro"/>
              <a:buNone/>
            </a:pP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UNIT 20</a:t>
            </a:r>
            <a:br>
              <a:rPr b="0" i="0" lang="en-SG" sz="7200" u="none" cap="none" strike="noStrike">
                <a:solidFill>
                  <a:schemeClr val="dk2"/>
                </a:solidFill>
                <a:latin typeface="Source Sans Pro"/>
                <a:ea typeface="Source Sans Pro"/>
                <a:cs typeface="Source Sans Pro"/>
                <a:sym typeface="Source Sans Pro"/>
              </a:rPr>
            </a:br>
            <a:r>
              <a:rPr b="0" i="0" lang="en-SG" sz="7200" u="none" cap="none" strike="noStrike">
                <a:solidFill>
                  <a:schemeClr val="dk2"/>
                </a:solidFill>
                <a:latin typeface="Source Sans Pro"/>
                <a:ea typeface="Source Sans Pro"/>
                <a:cs typeface="Source Sans Pro"/>
                <a:sym typeface="Source Sans Pro"/>
              </a:rPr>
              <a:t>C PRE-PROCESSOR</a:t>
            </a:r>
            <a:endParaRPr/>
          </a:p>
        </p:txBody>
      </p:sp>
      <p:sp>
        <p:nvSpPr>
          <p:cNvPr descr="Image result for gong cha nus" id="130" name="Google Shape;130;p17"/>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131" name="Google Shape;131;p17"/>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2" name="Google Shape;132;p17"/>
          <p:cNvSpPr txBox="1"/>
          <p:nvPr>
            <p:ph idx="1" type="subTitle"/>
          </p:nvPr>
        </p:nvSpPr>
        <p:spPr>
          <a:xfrm>
            <a:off x="2679906" y="3956279"/>
            <a:ext cx="6831600" cy="1086300"/>
          </a:xfrm>
          <a:prstGeom prst="rect">
            <a:avLst/>
          </a:prstGeom>
          <a:noFill/>
          <a:ln>
            <a:noFill/>
          </a:ln>
        </p:spPr>
        <p:txBody>
          <a:bodyPr anchorCtr="0" anchor="t" bIns="45700" lIns="91425" spcFirstLastPara="1" rIns="91425" wrap="square" tIns="45700">
            <a:noAutofit/>
          </a:bodyPr>
          <a:lstStyle/>
          <a:p>
            <a:pPr indent="0" lvl="0" marL="0" marR="0" rtl="0" algn="ctr">
              <a:lnSpc>
                <a:spcPct val="112000"/>
              </a:lnSpc>
              <a:spcBef>
                <a:spcPts val="0"/>
              </a:spcBef>
              <a:spcAft>
                <a:spcPts val="0"/>
              </a:spcAft>
              <a:buClr>
                <a:srgbClr val="0070C0"/>
              </a:buClr>
              <a:buSzPts val="4000"/>
              <a:buFont typeface="Source Sans Pro"/>
              <a:buNone/>
            </a:pPr>
            <a:r>
              <a:rPr b="1" i="0" lang="en-SG" sz="4000" u="none" cap="none" strike="noStrike">
                <a:solidFill>
                  <a:srgbClr val="0070C0"/>
                </a:solidFill>
                <a:latin typeface="Source Sans Pro"/>
                <a:ea typeface="Source Sans Pro"/>
                <a:cs typeface="Source Sans Pro"/>
                <a:sym typeface="Source Sans Pro"/>
              </a:rPr>
              <a:t>Recap. </a:t>
            </a:r>
            <a:r>
              <a:rPr b="1" i="0" lang="en-SG" sz="4000" u="none" cap="none" strike="noStrike">
                <a:solidFill>
                  <a:schemeClr val="dk1"/>
                </a:solidFill>
                <a:latin typeface="Source Sans Pro"/>
                <a:ea typeface="Source Sans Pro"/>
                <a:cs typeface="Source Sans Pro"/>
                <a:sym typeface="Source Sans Pro"/>
              </a:rPr>
              <a:t>PS 20.1. PS 20.2</a:t>
            </a:r>
            <a:endParaRPr b="0" i="0" sz="4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Problem Set 22.2 c)</a:t>
            </a:r>
            <a:endParaRPr/>
          </a:p>
        </p:txBody>
      </p:sp>
      <p:sp>
        <p:nvSpPr>
          <p:cNvPr id="469" name="Google Shape;469;p62"/>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j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j &lt; n; j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k *= </a:t>
            </a:r>
            <a:r>
              <a:rPr b="0" i="0" lang="en-SG" sz="2800" u="none" cap="none" strike="noStrike">
                <a:solidFill>
                  <a:srgbClr val="FF0000"/>
                </a:solidFill>
                <a:latin typeface="Source Sans Pro"/>
                <a:ea typeface="Source Sans Pro"/>
                <a:cs typeface="Source Sans Pro"/>
                <a:sym typeface="Source Sans Pro"/>
              </a:rPr>
              <a:t>2</a:t>
            </a:r>
            <a:r>
              <a:rPr b="0" i="0" lang="en-SG" sz="2800" u="none" cap="none" strike="noStrike">
                <a:solidFill>
                  <a:schemeClr val="dk2"/>
                </a:solidFill>
                <a:latin typeface="Source Sans Pro"/>
                <a:ea typeface="Source Sans Pro"/>
                <a:cs typeface="Source Sans Pro"/>
                <a:sym typeface="Source Sans Pro"/>
              </a:rPr>
              <a:t>;</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for (</a:t>
            </a:r>
            <a:r>
              <a:rPr b="0" i="0" lang="en-SG" sz="2800" u="none" cap="none" strike="noStrike">
                <a:solidFill>
                  <a:srgbClr val="0070C0"/>
                </a:solidFill>
                <a:latin typeface="Source Sans Pro"/>
                <a:ea typeface="Source Sans Pro"/>
                <a:cs typeface="Source Sans Pro"/>
                <a:sym typeface="Source Sans Pro"/>
              </a:rPr>
              <a:t>long</a:t>
            </a:r>
            <a:r>
              <a:rPr b="0" i="0" lang="en-SG" sz="2800" u="none" cap="none" strike="noStrike">
                <a:solidFill>
                  <a:schemeClr val="dk2"/>
                </a:solidFill>
                <a:latin typeface="Source Sans Pro"/>
                <a:ea typeface="Source Sans Pro"/>
                <a:cs typeface="Source Sans Pro"/>
                <a:sym typeface="Source Sans Pro"/>
              </a:rPr>
              <a:t> i = </a:t>
            </a:r>
            <a:r>
              <a:rPr b="0" i="0" lang="en-SG" sz="2800" u="none" cap="none" strike="noStrike">
                <a:solidFill>
                  <a:srgbClr val="FF0000"/>
                </a:solidFill>
                <a:latin typeface="Source Sans Pro"/>
                <a:ea typeface="Source Sans Pro"/>
                <a:cs typeface="Source Sans Pro"/>
                <a:sym typeface="Source Sans Pro"/>
              </a:rPr>
              <a:t>0</a:t>
            </a:r>
            <a:r>
              <a:rPr b="0" i="0" lang="en-SG" sz="2800" u="none" cap="none" strike="noStrike">
                <a:solidFill>
                  <a:schemeClr val="dk2"/>
                </a:solidFill>
                <a:latin typeface="Source Sans Pro"/>
                <a:ea typeface="Source Sans Pro"/>
                <a:cs typeface="Source Sans Pro"/>
                <a:sym typeface="Source Sans Pro"/>
              </a:rPr>
              <a:t>; i &lt; k; i += </a:t>
            </a:r>
            <a:r>
              <a:rPr b="0" i="0" lang="en-SG" sz="2800" u="none" cap="none" strike="noStrike">
                <a:solidFill>
                  <a:srgbClr val="FF0000"/>
                </a:solidFill>
                <a:latin typeface="Source Sans Pro"/>
                <a:ea typeface="Source Sans Pro"/>
                <a:cs typeface="Source Sans Pro"/>
                <a:sym typeface="Source Sans Pro"/>
              </a:rPr>
              <a:t>1</a:t>
            </a: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cs1010_println_long(i + j);</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	}</a:t>
            </a:r>
            <a:br>
              <a:rPr b="0" i="0" lang="en-SG" sz="2800" u="none" cap="none" strike="noStrike">
                <a:solidFill>
                  <a:schemeClr val="dk2"/>
                </a:solidFill>
                <a:latin typeface="Source Sans Pro"/>
                <a:ea typeface="Source Sans Pro"/>
                <a:cs typeface="Source Sans Pro"/>
                <a:sym typeface="Source Sans Pro"/>
              </a:rPr>
            </a:br>
            <a:r>
              <a:rPr b="0" i="0" lang="en-SG" sz="2800" u="none" cap="none" strike="noStrike">
                <a:solidFill>
                  <a:schemeClr val="dk2"/>
                </a:solidFill>
                <a:latin typeface="Source Sans Pro"/>
                <a:ea typeface="Source Sans Pro"/>
                <a:cs typeface="Source Sans Pro"/>
                <a:sym typeface="Source Sans Pro"/>
              </a:rPr>
              <a:t>}</a:t>
            </a:r>
            <a:endParaRPr/>
          </a:p>
          <a:p>
            <a:pPr indent="-384048" lvl="0" marL="384048" marR="0" rtl="0" algn="l">
              <a:lnSpc>
                <a:spcPct val="94000"/>
              </a:lnSpc>
              <a:spcBef>
                <a:spcPts val="120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What is the Big-O running time of the following code, in terms of n? </a:t>
            </a:r>
            <a:r>
              <a:rPr b="1" i="0" lang="en-SG" sz="2800" u="none" cap="none" strike="noStrike">
                <a:solidFill>
                  <a:srgbClr val="00B050"/>
                </a:solidFill>
                <a:latin typeface="Source Sans Pro"/>
                <a:ea typeface="Source Sans Pro"/>
                <a:cs typeface="Source Sans Pro"/>
                <a:sym typeface="Source Sans Pro"/>
              </a:rPr>
              <a:t>2 ^ 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1371600" y="685800"/>
            <a:ext cx="9601200" cy="101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Text version solution</a:t>
            </a:r>
            <a:endParaRPr/>
          </a:p>
        </p:txBody>
      </p:sp>
      <p:sp>
        <p:nvSpPr>
          <p:cNvPr id="476" name="Google Shape;476;p63"/>
          <p:cNvSpPr txBox="1"/>
          <p:nvPr>
            <p:ph idx="1" type="body"/>
          </p:nvPr>
        </p:nvSpPr>
        <p:spPr>
          <a:xfrm>
            <a:off x="1371600" y="1923068"/>
            <a:ext cx="9601200" cy="39444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lang="en-SG" u="sng">
                <a:solidFill>
                  <a:schemeClr val="hlink"/>
                </a:solidFill>
                <a:hlinkClick r:id="rId3"/>
              </a:rPr>
              <a:t>https://github.com/yxliang01/cs1010-fun-stuff/blob/master/tutorial/08/Tut08.pdf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4"/>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Assignment 4</a:t>
            </a:r>
            <a:endParaRPr/>
          </a:p>
        </p:txBody>
      </p:sp>
      <p:sp>
        <p:nvSpPr>
          <p:cNvPr id="483" name="Google Shape;483;p64"/>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id="489" name="Google Shape;489;p65"/>
          <p:cNvPicPr preferRelativeResize="0"/>
          <p:nvPr/>
        </p:nvPicPr>
        <p:blipFill>
          <a:blip r:embed="rId3">
            <a:alphaModFix/>
          </a:blip>
          <a:stretch>
            <a:fillRect/>
          </a:stretch>
        </p:blipFill>
        <p:spPr>
          <a:xfrm>
            <a:off x="2126300" y="2286000"/>
            <a:ext cx="7939401" cy="774575"/>
          </a:xfrm>
          <a:prstGeom prst="rect">
            <a:avLst/>
          </a:prstGeom>
          <a:noFill/>
          <a:ln>
            <a:noFill/>
          </a:ln>
        </p:spPr>
      </p:pic>
      <p:sp>
        <p:nvSpPr>
          <p:cNvPr id="490" name="Google Shape;490;p65"/>
          <p:cNvSpPr txBox="1"/>
          <p:nvPr/>
        </p:nvSpPr>
        <p:spPr>
          <a:xfrm>
            <a:off x="4076700" y="3314925"/>
            <a:ext cx="40386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SG" sz="6000"/>
              <a:t>At 5:38AM</a:t>
            </a:r>
            <a:endParaRPr b="1" sz="6000"/>
          </a:p>
        </p:txBody>
      </p:sp>
      <p:sp>
        <p:nvSpPr>
          <p:cNvPr id="491" name="Google Shape;491;p65"/>
          <p:cNvSpPr txBox="1"/>
          <p:nvPr/>
        </p:nvSpPr>
        <p:spPr>
          <a:xfrm>
            <a:off x="1747500" y="4450375"/>
            <a:ext cx="90312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3600"/>
              <a:t>Still affecting my project(s) at the moment...</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6"/>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498" name="Google Shape;498;p66"/>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499" name="Google Shape;499;p66"/>
          <p:cNvPicPr preferRelativeResize="0"/>
          <p:nvPr/>
        </p:nvPicPr>
        <p:blipFill>
          <a:blip r:embed="rId3">
            <a:alphaModFix/>
          </a:blip>
          <a:stretch>
            <a:fillRect/>
          </a:stretch>
        </p:blipFill>
        <p:spPr>
          <a:xfrm>
            <a:off x="2226350" y="1264625"/>
            <a:ext cx="8050076" cy="520180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7"/>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506" name="Google Shape;506;p67"/>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507" name="Google Shape;507;p67"/>
          <p:cNvPicPr preferRelativeResize="0"/>
          <p:nvPr/>
        </p:nvPicPr>
        <p:blipFill>
          <a:blip r:embed="rId3">
            <a:alphaModFix/>
          </a:blip>
          <a:stretch>
            <a:fillRect/>
          </a:stretch>
        </p:blipFill>
        <p:spPr>
          <a:xfrm>
            <a:off x="2602550" y="0"/>
            <a:ext cx="6986296"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8"/>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514" name="Google Shape;514;p68"/>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pic>
        <p:nvPicPr>
          <p:cNvPr id="515" name="Google Shape;515;p68"/>
          <p:cNvPicPr preferRelativeResize="0"/>
          <p:nvPr/>
        </p:nvPicPr>
        <p:blipFill>
          <a:blip r:embed="rId3">
            <a:alphaModFix/>
          </a:blip>
          <a:stretch>
            <a:fillRect/>
          </a:stretch>
        </p:blipFill>
        <p:spPr>
          <a:xfrm>
            <a:off x="3082162" y="13191"/>
            <a:ext cx="6831600" cy="6831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9"/>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Assignment 5</a:t>
            </a:r>
            <a:endParaRPr/>
          </a:p>
        </p:txBody>
      </p:sp>
      <p:sp>
        <p:nvSpPr>
          <p:cNvPr id="522" name="Google Shape;522;p69"/>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0"/>
          <p:cNvSpPr txBox="1"/>
          <p:nvPr>
            <p:ph type="ctrTitle"/>
          </p:nvPr>
        </p:nvSpPr>
        <p:spPr>
          <a:xfrm>
            <a:off x="1915128" y="1788454"/>
            <a:ext cx="8361300" cy="2098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SG"/>
              <a:t>Q &amp; A</a:t>
            </a:r>
            <a:endParaRPr/>
          </a:p>
        </p:txBody>
      </p:sp>
      <p:sp>
        <p:nvSpPr>
          <p:cNvPr id="529" name="Google Shape;529;p70"/>
          <p:cNvSpPr txBox="1"/>
          <p:nvPr>
            <p:ph idx="1" type="subTitle"/>
          </p:nvPr>
        </p:nvSpPr>
        <p:spPr>
          <a:xfrm>
            <a:off x="2679906" y="3956279"/>
            <a:ext cx="6831600" cy="108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1"/>
          <p:cNvSpPr txBox="1"/>
          <p:nvPr>
            <p:ph type="ctrTitle"/>
          </p:nvPr>
        </p:nvSpPr>
        <p:spPr>
          <a:xfrm>
            <a:off x="1915353" y="1840904"/>
            <a:ext cx="8361300" cy="2098200"/>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9600"/>
              <a:buFont typeface="Source Sans Pro"/>
              <a:buNone/>
            </a:pPr>
            <a:r>
              <a:rPr b="0" i="0" lang="en-SG" sz="9600" u="none" cap="none" strike="noStrike">
                <a:solidFill>
                  <a:schemeClr val="dk2"/>
                </a:solidFill>
                <a:latin typeface="Source Sans Pro"/>
                <a:ea typeface="Source Sans Pro"/>
                <a:cs typeface="Source Sans Pro"/>
                <a:sym typeface="Source Sans Pro"/>
              </a:rPr>
              <a:t>THE END</a:t>
            </a:r>
            <a:endParaRPr/>
          </a:p>
        </p:txBody>
      </p:sp>
      <p:sp>
        <p:nvSpPr>
          <p:cNvPr descr="Image result for gong cha nus" id="536" name="Google Shape;536;p71"/>
          <p:cNvSpPr/>
          <p:nvPr/>
        </p:nvSpPr>
        <p:spPr>
          <a:xfrm>
            <a:off x="3105150" y="17478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descr="Image result for gong cha nus" id="537" name="Google Shape;537;p71"/>
          <p:cNvSpPr/>
          <p:nvPr/>
        </p:nvSpPr>
        <p:spPr>
          <a:xfrm>
            <a:off x="3257550" y="1900238"/>
            <a:ext cx="5981700" cy="336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38" name="Google Shape;538;p71"/>
          <p:cNvSpPr txBox="1"/>
          <p:nvPr/>
        </p:nvSpPr>
        <p:spPr>
          <a:xfrm>
            <a:off x="1777350" y="3996775"/>
            <a:ext cx="8637300" cy="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sz="3600" u="sng">
                <a:solidFill>
                  <a:schemeClr val="hlink"/>
                </a:solidFill>
                <a:hlinkClick r:id="rId3"/>
              </a:rPr>
              <a:t>https://github.com/yxliang01/cs1010-fun-stuff/blob/master/tutorial-slides/tut08.pptx</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a:t>
            </a:r>
            <a:endParaRPr/>
          </a:p>
        </p:txBody>
      </p:sp>
      <p:sp>
        <p:nvSpPr>
          <p:cNvPr id="139" name="Google Shape;139;p18"/>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chemeClr val="dk2"/>
              </a:buClr>
              <a:buSzPts val="2800"/>
              <a:buFont typeface="Source Sans Pro"/>
              <a:buChar char="■"/>
            </a:pPr>
            <a:r>
              <a:rPr b="0" i="0" lang="en-SG" sz="2800" u="none" cap="none" strike="noStrike">
                <a:solidFill>
                  <a:schemeClr val="dk2"/>
                </a:solidFill>
                <a:latin typeface="Source Sans Pro"/>
                <a:ea typeface="Source Sans Pro"/>
                <a:cs typeface="Source Sans Pro"/>
                <a:sym typeface="Source Sans Pro"/>
              </a:rPr>
              <a:t>Preprocessor directive</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A directive which starts with </a:t>
            </a:r>
            <a:r>
              <a:rPr b="1" i="1" lang="en-SG" sz="2800" u="none" cap="none" strike="noStrike">
                <a:solidFill>
                  <a:srgbClr val="0070C0"/>
                </a:solidFill>
                <a:latin typeface="Source Sans Pro"/>
                <a:ea typeface="Source Sans Pro"/>
                <a:cs typeface="Source Sans Pro"/>
                <a:sym typeface="Source Sans Pro"/>
              </a:rPr>
              <a:t>#</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To </a:t>
            </a:r>
            <a:r>
              <a:rPr b="1" i="1" lang="en-SG" sz="2800" u="none" cap="none" strike="noStrike">
                <a:solidFill>
                  <a:srgbClr val="0070C0"/>
                </a:solidFill>
                <a:latin typeface="Source Sans Pro"/>
                <a:ea typeface="Source Sans Pro"/>
                <a:cs typeface="Source Sans Pro"/>
                <a:sym typeface="Source Sans Pro"/>
              </a:rPr>
              <a:t>#include </a:t>
            </a:r>
            <a:r>
              <a:rPr b="0" i="1" lang="en-SG" sz="2800" u="none" cap="none" strike="noStrike">
                <a:solidFill>
                  <a:schemeClr val="dk2"/>
                </a:solidFill>
                <a:latin typeface="Source Sans Pro"/>
                <a:ea typeface="Source Sans Pro"/>
                <a:cs typeface="Source Sans Pro"/>
                <a:sym typeface="Source Sans Pro"/>
              </a:rPr>
              <a:t>a file or,</a:t>
            </a:r>
            <a:endParaRPr/>
          </a:p>
          <a:p>
            <a:pPr indent="-384048" lvl="1" marL="914400" marR="0" rtl="0" algn="l">
              <a:lnSpc>
                <a:spcPct val="94000"/>
              </a:lnSpc>
              <a:spcBef>
                <a:spcPts val="700"/>
              </a:spcBef>
              <a:spcAft>
                <a:spcPts val="0"/>
              </a:spcAft>
              <a:buClr>
                <a:schemeClr val="dk2"/>
              </a:buClr>
              <a:buSzPts val="2800"/>
              <a:buFont typeface="Source Sans Pro"/>
              <a:buChar char="–"/>
            </a:pPr>
            <a:r>
              <a:rPr b="0" i="1" lang="en-SG" sz="2800" u="none" cap="none" strike="noStrike">
                <a:solidFill>
                  <a:schemeClr val="dk2"/>
                </a:solidFill>
                <a:latin typeface="Source Sans Pro"/>
                <a:ea typeface="Source Sans Pro"/>
                <a:cs typeface="Source Sans Pro"/>
                <a:sym typeface="Source Sans Pro"/>
              </a:rPr>
              <a:t>To </a:t>
            </a:r>
            <a:r>
              <a:rPr b="1" i="1" lang="en-SG" sz="2800" u="none" cap="none" strike="noStrike">
                <a:solidFill>
                  <a:srgbClr val="0070C0"/>
                </a:solidFill>
                <a:latin typeface="Source Sans Pro"/>
                <a:ea typeface="Source Sans Pro"/>
                <a:cs typeface="Source Sans Pro"/>
                <a:sym typeface="Source Sans Pro"/>
              </a:rPr>
              <a:t>#define </a:t>
            </a:r>
            <a:r>
              <a:rPr b="0" i="1" lang="en-SG" sz="2800" u="none" cap="none" strike="noStrike">
                <a:solidFill>
                  <a:schemeClr val="dk2"/>
                </a:solidFill>
                <a:latin typeface="Source Sans Pro"/>
                <a:ea typeface="Source Sans Pro"/>
                <a:cs typeface="Source Sans Pro"/>
                <a:sym typeface="Source Sans Pro"/>
              </a:rPr>
              <a:t>a </a:t>
            </a:r>
            <a:r>
              <a:rPr lang="en-SG"/>
              <a:t>macro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#include </a:t>
            </a:r>
            <a:endParaRPr/>
          </a:p>
        </p:txBody>
      </p:sp>
      <p:sp>
        <p:nvSpPr>
          <p:cNvPr id="146" name="Google Shape;146;p19"/>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0070C0"/>
              </a:buClr>
              <a:buSzPts val="2800"/>
              <a:buFont typeface="Source Sans Pro"/>
              <a:buChar char="■"/>
            </a:pPr>
            <a:r>
              <a:rPr b="0" i="0" lang="en-SG" sz="2800" u="none" cap="none" strike="noStrike">
                <a:solidFill>
                  <a:srgbClr val="0070C0"/>
                </a:solidFill>
                <a:latin typeface="Source Sans Pro"/>
                <a:ea typeface="Source Sans Pro"/>
                <a:cs typeface="Source Sans Pro"/>
                <a:sym typeface="Source Sans Pro"/>
              </a:rPr>
              <a:t>#include &lt;stdbool.h&gt;</a:t>
            </a:r>
            <a:endParaRPr/>
          </a:p>
          <a:p>
            <a:pPr indent="-384048" lvl="0" marL="384048" marR="0" rtl="0" algn="l">
              <a:lnSpc>
                <a:spcPct val="94000"/>
              </a:lnSpc>
              <a:spcBef>
                <a:spcPts val="1200"/>
              </a:spcBef>
              <a:spcAft>
                <a:spcPts val="0"/>
              </a:spcAft>
              <a:buClr>
                <a:srgbClr val="0070C0"/>
              </a:buClr>
              <a:buSzPts val="2800"/>
              <a:buFont typeface="Source Sans Pro"/>
              <a:buChar char="■"/>
            </a:pPr>
            <a:r>
              <a:rPr b="0" i="0" lang="en-SG" sz="2800" u="none" cap="none" strike="noStrike">
                <a:solidFill>
                  <a:srgbClr val="0070C0"/>
                </a:solidFill>
                <a:latin typeface="Source Sans Pro"/>
                <a:ea typeface="Source Sans Pro"/>
                <a:cs typeface="Source Sans Pro"/>
                <a:sym typeface="Source Sans Pro"/>
              </a:rPr>
              <a:t>#include “cs1010.h”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a:t>
            </a:r>
            <a:r>
              <a:rPr lang="en-SG"/>
              <a:t>macro</a:t>
            </a:r>
            <a:endParaRPr/>
          </a:p>
        </p:txBody>
      </p:sp>
      <p:sp>
        <p:nvSpPr>
          <p:cNvPr id="153" name="Google Shape;153;p20"/>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384048" lvl="0" marL="384048" marR="0" rtl="0" algn="l">
              <a:lnSpc>
                <a:spcPct val="94000"/>
              </a:lnSpc>
              <a:spcBef>
                <a:spcPts val="0"/>
              </a:spcBef>
              <a:spcAft>
                <a:spcPts val="0"/>
              </a:spcAft>
              <a:buClr>
                <a:srgbClr val="0070C0"/>
              </a:buClr>
              <a:buSzPts val="2800"/>
              <a:buFont typeface="Source Sans Pro"/>
              <a:buChar char="■"/>
            </a:pPr>
            <a:r>
              <a:rPr b="1" i="0" lang="en-SG" sz="2800" u="none" cap="none" strike="noStrike">
                <a:solidFill>
                  <a:srgbClr val="0070C0"/>
                </a:solidFill>
                <a:latin typeface="Source Sans Pro"/>
                <a:ea typeface="Source Sans Pro"/>
                <a:cs typeface="Source Sans Pro"/>
                <a:sym typeface="Source Sans Pro"/>
              </a:rPr>
              <a:t>#define </a:t>
            </a:r>
            <a:r>
              <a:rPr b="1" lang="en-SG">
                <a:solidFill>
                  <a:srgbClr val="0070C0"/>
                </a:solidFill>
              </a:rPr>
              <a:t>NAME EXPRESSION</a:t>
            </a:r>
            <a:endParaRPr/>
          </a:p>
          <a:p>
            <a:pPr indent="-384048" lvl="1" marL="914400" marR="0" rtl="0" algn="l">
              <a:lnSpc>
                <a:spcPct val="94000"/>
              </a:lnSpc>
              <a:spcBef>
                <a:spcPts val="700"/>
              </a:spcBef>
              <a:spcAft>
                <a:spcPts val="0"/>
              </a:spcAft>
              <a:buClr>
                <a:schemeClr val="dk1"/>
              </a:buClr>
              <a:buSzPts val="2800"/>
              <a:buFont typeface="Source Sans Pro"/>
              <a:buChar char="–"/>
            </a:pPr>
            <a:r>
              <a:rPr b="0" i="1" lang="en-SG" sz="2800" u="none" cap="none" strike="noStrike">
                <a:solidFill>
                  <a:schemeClr val="dk1"/>
                </a:solidFill>
                <a:latin typeface="Source Sans Pro"/>
                <a:ea typeface="Source Sans Pro"/>
                <a:cs typeface="Source Sans Pro"/>
                <a:sym typeface="Source Sans Pro"/>
              </a:rPr>
              <a:t>Use it to define </a:t>
            </a:r>
            <a:r>
              <a:rPr lang="en-SG">
                <a:solidFill>
                  <a:schemeClr val="dk1"/>
                </a:solidFill>
              </a:rPr>
              <a:t>macros</a:t>
            </a:r>
            <a:r>
              <a:rPr b="0" i="1" lang="en-SG" sz="2800" u="none" cap="none" strike="noStrike">
                <a:solidFill>
                  <a:schemeClr val="dk1"/>
                </a:solidFill>
                <a:latin typeface="Source Sans Pro"/>
                <a:ea typeface="Source Sans Pro"/>
                <a:cs typeface="Source Sans Pro"/>
                <a:sym typeface="Source Sans Pro"/>
              </a:rPr>
              <a:t> which are repeatedly used in code.</a:t>
            </a:r>
            <a:endParaRPr b="0" i="1" sz="2800" u="none" cap="none" strike="noStrike">
              <a:solidFill>
                <a:schemeClr val="dk1"/>
              </a:solidFill>
              <a:latin typeface="Source Sans Pro"/>
              <a:ea typeface="Source Sans Pro"/>
              <a:cs typeface="Source Sans Pro"/>
              <a:sym typeface="Source Sans Pro"/>
            </a:endParaRPr>
          </a:p>
          <a:p>
            <a:pPr indent="-384048" lvl="1" marL="914400" marR="0" rtl="0" algn="l">
              <a:lnSpc>
                <a:spcPct val="94000"/>
              </a:lnSpc>
              <a:spcBef>
                <a:spcPts val="700"/>
              </a:spcBef>
              <a:spcAft>
                <a:spcPts val="0"/>
              </a:spcAft>
              <a:buClr>
                <a:schemeClr val="dk1"/>
              </a:buClr>
              <a:buSzPts val="2800"/>
              <a:buFont typeface="Source Sans Pro"/>
              <a:buChar char="–"/>
            </a:pPr>
            <a:r>
              <a:rPr lang="en-SG">
                <a:solidFill>
                  <a:schemeClr val="dk1"/>
                </a:solidFill>
              </a:rPr>
              <a:t>Whenever you use NAME in your  code, it will be replaced with EXPRESSION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371600" y="685800"/>
            <a:ext cx="9601200" cy="1014214"/>
          </a:xfrm>
          <a:prstGeom prst="rect">
            <a:avLst/>
          </a:prstGeom>
          <a:noFill/>
          <a:ln>
            <a:noFill/>
          </a:ln>
        </p:spPr>
        <p:txBody>
          <a:bodyPr anchorCtr="0" anchor="t" bIns="45700" lIns="91425" spcFirstLastPara="1" rIns="91425" wrap="square" tIns="45700">
            <a:noAutofit/>
          </a:bodyPr>
          <a:lstStyle/>
          <a:p>
            <a:pPr indent="0" lvl="0" marL="0" marR="0" rtl="0" algn="l">
              <a:lnSpc>
                <a:spcPct val="89000"/>
              </a:lnSpc>
              <a:spcBef>
                <a:spcPts val="0"/>
              </a:spcBef>
              <a:spcAft>
                <a:spcPts val="0"/>
              </a:spcAft>
              <a:buClr>
                <a:srgbClr val="0070C0"/>
              </a:buClr>
              <a:buSzPts val="4400"/>
              <a:buFont typeface="Source Sans Pro"/>
              <a:buNone/>
            </a:pPr>
            <a:r>
              <a:rPr b="1" i="0" lang="en-SG" sz="4400" u="none" cap="none" strike="noStrike">
                <a:solidFill>
                  <a:srgbClr val="0070C0"/>
                </a:solidFill>
                <a:latin typeface="Source Sans Pro"/>
                <a:ea typeface="Source Sans Pro"/>
                <a:cs typeface="Source Sans Pro"/>
                <a:sym typeface="Source Sans Pro"/>
              </a:rPr>
              <a:t>Recap - #define macro</a:t>
            </a:r>
            <a:endParaRPr/>
          </a:p>
        </p:txBody>
      </p:sp>
      <p:sp>
        <p:nvSpPr>
          <p:cNvPr id="160" name="Google Shape;160;p21"/>
          <p:cNvSpPr txBox="1"/>
          <p:nvPr>
            <p:ph idx="1" type="body"/>
          </p:nvPr>
        </p:nvSpPr>
        <p:spPr>
          <a:xfrm>
            <a:off x="1371600" y="1923068"/>
            <a:ext cx="9601200" cy="3944332"/>
          </a:xfrm>
          <a:prstGeom prst="rect">
            <a:avLst/>
          </a:prstGeom>
          <a:noFill/>
          <a:ln>
            <a:noFill/>
          </a:ln>
        </p:spPr>
        <p:txBody>
          <a:bodyPr anchorCtr="0" anchor="t" bIns="45700" lIns="91425" spcFirstLastPara="1" rIns="91425" wrap="square" tIns="45700">
            <a:noAutofit/>
          </a:bodyPr>
          <a:lstStyle/>
          <a:p>
            <a:pPr indent="0" lvl="0" marL="0" marR="0" rtl="0" algn="l">
              <a:lnSpc>
                <a:spcPct val="94000"/>
              </a:lnSpc>
              <a:spcBef>
                <a:spcPts val="0"/>
              </a:spcBef>
              <a:spcAft>
                <a:spcPts val="0"/>
              </a:spcAft>
              <a:buClr>
                <a:srgbClr val="464642"/>
              </a:buClr>
              <a:buSzPts val="2800"/>
              <a:buFont typeface="Source Sans Pro"/>
              <a:buNone/>
            </a:pPr>
            <a:r>
              <a:rPr b="0" i="0" lang="en-SG" sz="2800" u="none" cap="none" strike="noStrike">
                <a:solidFill>
                  <a:srgbClr val="464642"/>
                </a:solidFill>
                <a:latin typeface="Source Sans Pro"/>
                <a:ea typeface="Source Sans Pro"/>
                <a:cs typeface="Source Sans Pro"/>
                <a:sym typeface="Source Sans Pro"/>
              </a:rPr>
              <a:t>#define SQUARE(x) x*x </a:t>
            </a:r>
            <a:br>
              <a:rPr b="0" i="0" lang="en-SG" sz="2800" u="none" cap="none" strike="noStrike">
                <a:solidFill>
                  <a:srgbClr val="464642"/>
                </a:solidFill>
                <a:latin typeface="Source Sans Pro"/>
                <a:ea typeface="Source Sans Pro"/>
                <a:cs typeface="Source Sans Pro"/>
                <a:sym typeface="Source Sans Pro"/>
              </a:rPr>
            </a:br>
            <a:r>
              <a:rPr b="0" i="0" lang="en-SG" sz="2800" u="none" cap="none" strike="noStrike">
                <a:solidFill>
                  <a:srgbClr val="464642"/>
                </a:solidFill>
                <a:latin typeface="Source Sans Pro"/>
                <a:ea typeface="Source Sans Pro"/>
                <a:cs typeface="Source Sans Pro"/>
                <a:sym typeface="Source Sans Pro"/>
              </a:rPr>
              <a:t>#define PI 3.1415926</a:t>
            </a:r>
            <a:endParaRPr/>
          </a:p>
          <a:p>
            <a:pPr indent="0" lvl="0" marL="0" marR="0" rtl="0" algn="l">
              <a:lnSpc>
                <a:spcPct val="94000"/>
              </a:lnSpc>
              <a:spcBef>
                <a:spcPts val="1200"/>
              </a:spcBef>
              <a:spcAft>
                <a:spcPts val="0"/>
              </a:spcAft>
              <a:buClr>
                <a:srgbClr val="0070C0"/>
              </a:buClr>
              <a:buSzPts val="2800"/>
              <a:buFont typeface="Source Sans Pro"/>
              <a:buNone/>
            </a:pPr>
            <a:r>
              <a:rPr b="0" i="0" lang="en-SG" sz="2800" u="none" cap="none" strike="noStrike">
                <a:solidFill>
                  <a:srgbClr val="0070C0"/>
                </a:solidFill>
                <a:latin typeface="Source Sans Pro"/>
                <a:ea typeface="Source Sans Pro"/>
                <a:cs typeface="Source Sans Pro"/>
                <a:sym typeface="Source Sans Pro"/>
              </a:rPr>
              <a:t>int</a:t>
            </a: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FF0000"/>
                </a:solidFill>
                <a:latin typeface="Source Sans Pro"/>
                <a:ea typeface="Source Sans Pro"/>
                <a:cs typeface="Source Sans Pro"/>
                <a:sym typeface="Source Sans Pro"/>
              </a:rPr>
              <a:t>main</a:t>
            </a:r>
            <a:r>
              <a:rPr b="0" i="0" lang="en-SG" sz="2800" u="none" cap="none" strike="noStrike">
                <a:solidFill>
                  <a:schemeClr val="dk2"/>
                </a:solidFill>
                <a:latin typeface="Source Sans Pro"/>
                <a:ea typeface="Source Sans Pro"/>
                <a:cs typeface="Source Sans Pro"/>
                <a:sym typeface="Source Sans Pro"/>
              </a:rPr>
              <a:t>() { </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r>
              <a:rPr b="0" i="0" lang="en-SG" sz="2800" u="none" cap="none" strike="noStrike">
                <a:solidFill>
                  <a:srgbClr val="0070C0"/>
                </a:solidFill>
                <a:latin typeface="Source Sans Pro"/>
                <a:ea typeface="Source Sans Pro"/>
                <a:cs typeface="Source Sans Pro"/>
                <a:sym typeface="Source Sans Pro"/>
              </a:rPr>
              <a:t>double</a:t>
            </a:r>
            <a:r>
              <a:rPr b="0" i="0" lang="en-SG" sz="2800" u="none" cap="none" strike="noStrike">
                <a:solidFill>
                  <a:schemeClr val="dk2"/>
                </a:solidFill>
                <a:latin typeface="Source Sans Pro"/>
                <a:ea typeface="Source Sans Pro"/>
                <a:cs typeface="Source Sans Pro"/>
                <a:sym typeface="Source Sans Pro"/>
              </a:rPr>
              <a:t> radius = </a:t>
            </a:r>
            <a:r>
              <a:rPr b="0" i="0" lang="en-SG" sz="2800" u="none" cap="none" strike="noStrike">
                <a:solidFill>
                  <a:srgbClr val="FF0000"/>
                </a:solidFill>
                <a:latin typeface="Source Sans Pro"/>
                <a:ea typeface="Source Sans Pro"/>
                <a:cs typeface="Source Sans Pro"/>
                <a:sym typeface="Source Sans Pro"/>
              </a:rPr>
              <a:t>4.0</a:t>
            </a:r>
            <a:r>
              <a:rPr b="0" i="0" lang="en-SG" sz="2800" u="none" cap="none" strike="noStrike">
                <a:solidFill>
                  <a:schemeClr val="dk2"/>
                </a:solidFill>
                <a:latin typeface="Source Sans Pro"/>
                <a:ea typeface="Source Sans Pro"/>
                <a:cs typeface="Source Sans Pro"/>
                <a:sym typeface="Source Sans Pro"/>
              </a:rPr>
              <a:t>; 	      cs1010_print_double(PI*SQUARE(radius));</a:t>
            </a:r>
            <a:endParaRPr/>
          </a:p>
          <a:p>
            <a:pPr indent="0" lvl="0" marL="0" marR="0" rtl="0" algn="l">
              <a:lnSpc>
                <a:spcPct val="94000"/>
              </a:lnSpc>
              <a:spcBef>
                <a:spcPts val="1200"/>
              </a:spcBef>
              <a:spcAft>
                <a:spcPts val="0"/>
              </a:spcAft>
              <a:buClr>
                <a:schemeClr val="dk2"/>
              </a:buClr>
              <a:buSzPts val="2800"/>
              <a:buFont typeface="Source Sans Pro"/>
              <a:buNone/>
            </a:pPr>
            <a:r>
              <a:rPr b="0" i="0" lang="en-SG" sz="2800" u="none" cap="none" strike="noStrike">
                <a:solidFill>
                  <a:schemeClr val="dk2"/>
                </a:solidFill>
                <a:latin typeface="Source Sans Pro"/>
                <a:ea typeface="Source Sans Pro"/>
                <a:cs typeface="Source Sans Pro"/>
                <a:sym typeface="Source Sans Pro"/>
              </a:rPr>
              <a:t>} </a:t>
            </a:r>
            <a:endParaRPr b="0" i="0" sz="2800" u="none" cap="none" strike="noStrike">
              <a:solidFill>
                <a:schemeClr val="dk1"/>
              </a:solidFill>
              <a:latin typeface="Source Sans Pro"/>
              <a:ea typeface="Source Sans Pro"/>
              <a:cs typeface="Source Sans Pro"/>
              <a:sym typeface="Source Sans Pro"/>
            </a:endParaRPr>
          </a:p>
          <a:p>
            <a:pPr indent="0" lvl="1" marL="530352" marR="0" rtl="0" algn="l">
              <a:lnSpc>
                <a:spcPct val="94000"/>
              </a:lnSpc>
              <a:spcBef>
                <a:spcPts val="700"/>
              </a:spcBef>
              <a:spcAft>
                <a:spcPts val="0"/>
              </a:spcAft>
              <a:buClr>
                <a:schemeClr val="dk2"/>
              </a:buClr>
              <a:buSzPts val="2800"/>
              <a:buFont typeface="Source Sans Pro"/>
              <a:buNone/>
            </a:pPr>
            <a:r>
              <a:t/>
            </a:r>
            <a:endParaRPr b="0" i="1" sz="28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